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61" r:id="rId4"/>
    <p:sldId id="259" r:id="rId5"/>
    <p:sldId id="260" r:id="rId6"/>
    <p:sldId id="258" r:id="rId7"/>
    <p:sldId id="262" r:id="rId8"/>
    <p:sldId id="266" r:id="rId9"/>
    <p:sldId id="268" r:id="rId10"/>
    <p:sldId id="263" r:id="rId11"/>
    <p:sldId id="269" r:id="rId12"/>
    <p:sldId id="283" r:id="rId13"/>
    <p:sldId id="264" r:id="rId14"/>
    <p:sldId id="270" r:id="rId15"/>
    <p:sldId id="284" r:id="rId16"/>
    <p:sldId id="286" r:id="rId17"/>
    <p:sldId id="285" r:id="rId18"/>
    <p:sldId id="287" r:id="rId19"/>
    <p:sldId id="288" r:id="rId20"/>
    <p:sldId id="289" r:id="rId21"/>
    <p:sldId id="291" r:id="rId22"/>
    <p:sldId id="292" r:id="rId23"/>
    <p:sldId id="293" r:id="rId24"/>
    <p:sldId id="294" r:id="rId25"/>
    <p:sldId id="272" r:id="rId26"/>
    <p:sldId id="265" r:id="rId27"/>
    <p:sldId id="271" r:id="rId28"/>
    <p:sldId id="267" r:id="rId29"/>
    <p:sldId id="29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5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3180604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114620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12685-B701-46E2-8670-E7AF91CA6FD1}"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5551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12685-B701-46E2-8670-E7AF91CA6FD1}"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709406-0E89-4FD6-B4BC-7CEA4ACFDB8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1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12685-B701-46E2-8670-E7AF91CA6FD1}" type="datetimeFigureOut">
              <a:rPr lang="en-IN" smtClean="0"/>
              <a:t>01-05-2023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296193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12685-B701-46E2-8670-E7AF91CA6FD1}" type="datetimeFigureOut">
              <a:rPr lang="en-IN" smtClean="0"/>
              <a:t>01-05-2023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412357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12685-B701-46E2-8670-E7AF91CA6FD1}" type="datetimeFigureOut">
              <a:rPr lang="en-IN" smtClean="0"/>
              <a:t>01-05-2023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294099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D12685-B701-46E2-8670-E7AF91CA6FD1}" type="datetimeFigureOut">
              <a:rPr lang="en-IN" smtClean="0"/>
              <a:t>01-05-2023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17236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D12685-B701-46E2-8670-E7AF91CA6FD1}" type="datetimeFigureOut">
              <a:rPr lang="en-IN" smtClean="0"/>
              <a:t>01-05-2023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A709406-0E89-4FD6-B4BC-7CEA4ACFDB8E}" type="slidenum">
              <a:rPr lang="en-IN" smtClean="0"/>
              <a:t>‹#›</a:t>
            </a:fld>
            <a:endParaRPr lang="en-IN"/>
          </a:p>
        </p:txBody>
      </p:sp>
    </p:spTree>
    <p:extLst>
      <p:ext uri="{BB962C8B-B14F-4D97-AF65-F5344CB8AC3E}">
        <p14:creationId xmlns:p14="http://schemas.microsoft.com/office/powerpoint/2010/main" val="1650906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D12685-B701-46E2-8670-E7AF91CA6FD1}" type="datetimeFigureOut">
              <a:rPr lang="en-IN" smtClean="0"/>
              <a:t>01-05-2023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709406-0E89-4FD6-B4BC-7CEA4ACFDB8E}" type="slidenum">
              <a:rPr lang="en-IN" smtClean="0"/>
              <a:t>‹#›</a:t>
            </a:fld>
            <a:endParaRPr lang="en-IN"/>
          </a:p>
        </p:txBody>
      </p:sp>
    </p:spTree>
    <p:extLst>
      <p:ext uri="{BB962C8B-B14F-4D97-AF65-F5344CB8AC3E}">
        <p14:creationId xmlns:p14="http://schemas.microsoft.com/office/powerpoint/2010/main" val="283639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D12685-B701-46E2-8670-E7AF91CA6FD1}" type="datetimeFigureOut">
              <a:rPr lang="en-IN" smtClean="0"/>
              <a:t>01-05-2023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A709406-0E89-4FD6-B4BC-7CEA4ACFDB8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42670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hyperlink" Target="https://arxiv.org/abs/1901.05555"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005.10050"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207.07068" TargetMode="External"/><Relationship Id="rId2" Type="http://schemas.openxmlformats.org/officeDocument/2006/relationships/hyperlink" Target="https://arxiv.org/abs/2209.13177" TargetMode="External"/><Relationship Id="rId1" Type="http://schemas.openxmlformats.org/officeDocument/2006/relationships/slideLayout" Target="../slideLayouts/slideLayout7.xml"/><Relationship Id="rId5" Type="http://schemas.openxmlformats.org/officeDocument/2006/relationships/hyperlink" Target="https://arxiv.org/abs/2005.10050" TargetMode="External"/><Relationship Id="rId4" Type="http://schemas.openxmlformats.org/officeDocument/2006/relationships/hyperlink" Target="https://arxiv.org/abs/1901.0555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0B1D3-AC21-2C1B-CC6C-CF5BA2989254}"/>
              </a:ext>
            </a:extLst>
          </p:cNvPr>
          <p:cNvSpPr>
            <a:spLocks noGrp="1"/>
          </p:cNvSpPr>
          <p:nvPr>
            <p:ph type="ctrTitle"/>
          </p:nvPr>
        </p:nvSpPr>
        <p:spPr>
          <a:xfrm>
            <a:off x="1465277" y="583137"/>
            <a:ext cx="9144000" cy="2387600"/>
          </a:xfrm>
        </p:spPr>
        <p:txBody>
          <a:bodyPr/>
          <a:lstStyle/>
          <a:p>
            <a:r>
              <a:rPr lang="en-US" dirty="0"/>
              <a:t>Fair Skin Lesion Classification</a:t>
            </a:r>
            <a:endParaRPr lang="en-IN" dirty="0"/>
          </a:p>
        </p:txBody>
      </p:sp>
      <p:sp>
        <p:nvSpPr>
          <p:cNvPr id="3" name="Subtitle 2">
            <a:extLst>
              <a:ext uri="{FF2B5EF4-FFF2-40B4-BE49-F238E27FC236}">
                <a16:creationId xmlns:a16="http://schemas.microsoft.com/office/drawing/2014/main" id="{DEBA3FDF-9283-A19D-375D-D6522C3161D9}"/>
              </a:ext>
            </a:extLst>
          </p:cNvPr>
          <p:cNvSpPr>
            <a:spLocks noGrp="1"/>
          </p:cNvSpPr>
          <p:nvPr>
            <p:ph type="subTitle" idx="1"/>
          </p:nvPr>
        </p:nvSpPr>
        <p:spPr>
          <a:xfrm>
            <a:off x="1767281" y="3887263"/>
            <a:ext cx="10111530" cy="2387599"/>
          </a:xfrm>
        </p:spPr>
        <p:txBody>
          <a:bodyPr/>
          <a:lstStyle/>
          <a:p>
            <a:r>
              <a:rPr lang="en-US" dirty="0"/>
              <a:t>					</a:t>
            </a:r>
          </a:p>
          <a:p>
            <a:r>
              <a:rPr lang="en-US" dirty="0"/>
              <a:t>						By: </a:t>
            </a:r>
            <a:br>
              <a:rPr lang="en-US" dirty="0"/>
            </a:br>
            <a:r>
              <a:rPr lang="en-US" dirty="0"/>
              <a:t>							Kedarnath P</a:t>
            </a:r>
          </a:p>
          <a:p>
            <a:r>
              <a:rPr lang="en-US" dirty="0"/>
              <a:t>						          </a:t>
            </a:r>
            <a:r>
              <a:rPr lang="en-US" dirty="0" err="1"/>
              <a:t>M.tech</a:t>
            </a:r>
            <a:r>
              <a:rPr lang="en-US" dirty="0"/>
              <a:t> CSA</a:t>
            </a:r>
          </a:p>
          <a:p>
            <a:r>
              <a:rPr lang="en-US" dirty="0"/>
              <a:t>							SR NO: 20902</a:t>
            </a:r>
            <a:endParaRPr lang="en-IN" dirty="0"/>
          </a:p>
        </p:txBody>
      </p:sp>
    </p:spTree>
    <p:extLst>
      <p:ext uri="{BB962C8B-B14F-4D97-AF65-F5344CB8AC3E}">
        <p14:creationId xmlns:p14="http://schemas.microsoft.com/office/powerpoint/2010/main" val="707802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6" y="394174"/>
            <a:ext cx="10492533" cy="646331"/>
          </a:xfrm>
          <a:prstGeom prst="rect">
            <a:avLst/>
          </a:prstGeom>
          <a:noFill/>
        </p:spPr>
        <p:txBody>
          <a:bodyPr wrap="square">
            <a:spAutoFit/>
          </a:bodyPr>
          <a:lstStyle/>
          <a:p>
            <a:r>
              <a:rPr lang="en-US" sz="3600" dirty="0"/>
              <a:t>Key Sources of Bias in Model predictions:</a:t>
            </a:r>
          </a:p>
        </p:txBody>
      </p:sp>
      <p:sp>
        <p:nvSpPr>
          <p:cNvPr id="5" name="TextBox 4">
            <a:extLst>
              <a:ext uri="{FF2B5EF4-FFF2-40B4-BE49-F238E27FC236}">
                <a16:creationId xmlns:a16="http://schemas.microsoft.com/office/drawing/2014/main" id="{46052BED-4411-84AB-CEC1-EB15CA7B275B}"/>
              </a:ext>
            </a:extLst>
          </p:cNvPr>
          <p:cNvSpPr txBox="1"/>
          <p:nvPr/>
        </p:nvSpPr>
        <p:spPr>
          <a:xfrm>
            <a:off x="855677" y="1132514"/>
            <a:ext cx="10595978" cy="923330"/>
          </a:xfrm>
          <a:prstGeom prst="rect">
            <a:avLst/>
          </a:prstGeom>
          <a:noFill/>
        </p:spPr>
        <p:txBody>
          <a:bodyPr wrap="none" rtlCol="0">
            <a:spAutoFit/>
          </a:bodyPr>
          <a:lstStyle/>
          <a:p>
            <a:r>
              <a:rPr lang="en-US" b="1" dirty="0"/>
              <a:t>Data</a:t>
            </a:r>
            <a:r>
              <a:rPr lang="en-US" dirty="0"/>
              <a:t>:  Class Imbalance, feature imbalance, demographic Imbalance, etc.</a:t>
            </a:r>
            <a:br>
              <a:rPr lang="en-US" dirty="0"/>
            </a:br>
            <a:br>
              <a:rPr lang="en-US" dirty="0"/>
            </a:br>
            <a:r>
              <a:rPr lang="en-US" b="1" dirty="0"/>
              <a:t>Evaluation</a:t>
            </a:r>
            <a:r>
              <a:rPr lang="en-US" dirty="0"/>
              <a:t>: If No Fairness metrics like demographic parity check is used, then we might develop biased models.</a:t>
            </a:r>
            <a:endParaRPr lang="en-IN" dirty="0"/>
          </a:p>
        </p:txBody>
      </p:sp>
      <p:sp>
        <p:nvSpPr>
          <p:cNvPr id="7" name="TextBox 6">
            <a:extLst>
              <a:ext uri="{FF2B5EF4-FFF2-40B4-BE49-F238E27FC236}">
                <a16:creationId xmlns:a16="http://schemas.microsoft.com/office/drawing/2014/main" id="{33FD6F2A-DA94-BF4D-5B57-E9F413FA5A00}"/>
              </a:ext>
            </a:extLst>
          </p:cNvPr>
          <p:cNvSpPr txBox="1"/>
          <p:nvPr/>
        </p:nvSpPr>
        <p:spPr>
          <a:xfrm>
            <a:off x="656436" y="2298476"/>
            <a:ext cx="9083182" cy="1200329"/>
          </a:xfrm>
          <a:prstGeom prst="rect">
            <a:avLst/>
          </a:prstGeom>
          <a:noFill/>
        </p:spPr>
        <p:txBody>
          <a:bodyPr wrap="square">
            <a:spAutoFit/>
          </a:bodyPr>
          <a:lstStyle/>
          <a:p>
            <a:r>
              <a:rPr lang="en-US" sz="3600" dirty="0"/>
              <a:t>Sources of Bias in our task:</a:t>
            </a:r>
            <a:br>
              <a:rPr lang="en-US" sz="3600" dirty="0"/>
            </a:br>
            <a:endParaRPr lang="en-US" sz="3600" dirty="0"/>
          </a:p>
        </p:txBody>
      </p:sp>
      <p:pic>
        <p:nvPicPr>
          <p:cNvPr id="9" name="Picture 8">
            <a:extLst>
              <a:ext uri="{FF2B5EF4-FFF2-40B4-BE49-F238E27FC236}">
                <a16:creationId xmlns:a16="http://schemas.microsoft.com/office/drawing/2014/main" id="{2DEA0D58-ED0B-6442-E162-77466E833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38" y="2898640"/>
            <a:ext cx="4862237" cy="3120342"/>
          </a:xfrm>
          <a:prstGeom prst="rect">
            <a:avLst/>
          </a:prstGeom>
        </p:spPr>
      </p:pic>
      <p:pic>
        <p:nvPicPr>
          <p:cNvPr id="11" name="Picture 10">
            <a:extLst>
              <a:ext uri="{FF2B5EF4-FFF2-40B4-BE49-F238E27FC236}">
                <a16:creationId xmlns:a16="http://schemas.microsoft.com/office/drawing/2014/main" id="{9EDD7C61-8F24-511E-6C15-36298DAF9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816" y="2579250"/>
            <a:ext cx="5050748" cy="3351174"/>
          </a:xfrm>
          <a:prstGeom prst="rect">
            <a:avLst/>
          </a:prstGeom>
        </p:spPr>
      </p:pic>
      <p:sp>
        <p:nvSpPr>
          <p:cNvPr id="17" name="TextBox 16">
            <a:extLst>
              <a:ext uri="{FF2B5EF4-FFF2-40B4-BE49-F238E27FC236}">
                <a16:creationId xmlns:a16="http://schemas.microsoft.com/office/drawing/2014/main" id="{A8C066FA-A038-01AD-A4BC-133E4E496D82}"/>
              </a:ext>
            </a:extLst>
          </p:cNvPr>
          <p:cNvSpPr txBox="1"/>
          <p:nvPr/>
        </p:nvSpPr>
        <p:spPr>
          <a:xfrm>
            <a:off x="1629561" y="5930423"/>
            <a:ext cx="6094602" cy="369332"/>
          </a:xfrm>
          <a:prstGeom prst="rect">
            <a:avLst/>
          </a:prstGeom>
          <a:noFill/>
        </p:spPr>
        <p:txBody>
          <a:bodyPr wrap="square">
            <a:spAutoFit/>
          </a:bodyPr>
          <a:lstStyle/>
          <a:p>
            <a:r>
              <a:rPr lang="en-US" dirty="0"/>
              <a:t>Class Imbalance</a:t>
            </a:r>
            <a:endParaRPr lang="en-IN" dirty="0"/>
          </a:p>
        </p:txBody>
      </p:sp>
      <p:sp>
        <p:nvSpPr>
          <p:cNvPr id="21" name="TextBox 20">
            <a:extLst>
              <a:ext uri="{FF2B5EF4-FFF2-40B4-BE49-F238E27FC236}">
                <a16:creationId xmlns:a16="http://schemas.microsoft.com/office/drawing/2014/main" id="{C684194D-575E-65A2-1719-8DDCB339D8F2}"/>
              </a:ext>
            </a:extLst>
          </p:cNvPr>
          <p:cNvSpPr txBox="1"/>
          <p:nvPr/>
        </p:nvSpPr>
        <p:spPr>
          <a:xfrm>
            <a:off x="7032072" y="5930423"/>
            <a:ext cx="6094602" cy="369332"/>
          </a:xfrm>
          <a:prstGeom prst="rect">
            <a:avLst/>
          </a:prstGeom>
          <a:noFill/>
        </p:spPr>
        <p:txBody>
          <a:bodyPr wrap="square">
            <a:spAutoFit/>
          </a:bodyPr>
          <a:lstStyle/>
          <a:p>
            <a:r>
              <a:rPr lang="en-US" dirty="0"/>
              <a:t>Gender (Demographic) partial Imbalance</a:t>
            </a:r>
            <a:endParaRPr lang="en-IN" dirty="0"/>
          </a:p>
        </p:txBody>
      </p:sp>
    </p:spTree>
    <p:extLst>
      <p:ext uri="{BB962C8B-B14F-4D97-AF65-F5344CB8AC3E}">
        <p14:creationId xmlns:p14="http://schemas.microsoft.com/office/powerpoint/2010/main" val="147492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FD6F2A-DA94-BF4D-5B57-E9F413FA5A00}"/>
              </a:ext>
            </a:extLst>
          </p:cNvPr>
          <p:cNvSpPr txBox="1"/>
          <p:nvPr/>
        </p:nvSpPr>
        <p:spPr>
          <a:xfrm>
            <a:off x="555768" y="209617"/>
            <a:ext cx="9083182" cy="1200329"/>
          </a:xfrm>
          <a:prstGeom prst="rect">
            <a:avLst/>
          </a:prstGeom>
          <a:noFill/>
        </p:spPr>
        <p:txBody>
          <a:bodyPr wrap="square">
            <a:spAutoFit/>
          </a:bodyPr>
          <a:lstStyle/>
          <a:p>
            <a:r>
              <a:rPr lang="en-US" sz="3600" dirty="0"/>
              <a:t>Sources of Bias in our task:</a:t>
            </a:r>
            <a:br>
              <a:rPr lang="en-US" sz="3600" dirty="0"/>
            </a:br>
            <a:endParaRPr lang="en-US" sz="3600" dirty="0"/>
          </a:p>
        </p:txBody>
      </p:sp>
      <p:pic>
        <p:nvPicPr>
          <p:cNvPr id="4" name="Picture 3">
            <a:extLst>
              <a:ext uri="{FF2B5EF4-FFF2-40B4-BE49-F238E27FC236}">
                <a16:creationId xmlns:a16="http://schemas.microsoft.com/office/drawing/2014/main" id="{E74A3BF9-58D9-9595-CAA6-DFF524A98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02" y="1113573"/>
            <a:ext cx="5776461" cy="3909399"/>
          </a:xfrm>
          <a:prstGeom prst="rect">
            <a:avLst/>
          </a:prstGeom>
        </p:spPr>
      </p:pic>
      <p:pic>
        <p:nvPicPr>
          <p:cNvPr id="8" name="Picture 7">
            <a:extLst>
              <a:ext uri="{FF2B5EF4-FFF2-40B4-BE49-F238E27FC236}">
                <a16:creationId xmlns:a16="http://schemas.microsoft.com/office/drawing/2014/main" id="{3CB4EBEB-4944-ADCF-ACA4-B13D3623E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370" y="1113573"/>
            <a:ext cx="5982218" cy="4572396"/>
          </a:xfrm>
          <a:prstGeom prst="rect">
            <a:avLst/>
          </a:prstGeom>
        </p:spPr>
      </p:pic>
      <p:sp>
        <p:nvSpPr>
          <p:cNvPr id="10" name="TextBox 9">
            <a:extLst>
              <a:ext uri="{FF2B5EF4-FFF2-40B4-BE49-F238E27FC236}">
                <a16:creationId xmlns:a16="http://schemas.microsoft.com/office/drawing/2014/main" id="{F156CB83-8C7F-E28B-1433-6D45DF5CA508}"/>
              </a:ext>
            </a:extLst>
          </p:cNvPr>
          <p:cNvSpPr txBox="1"/>
          <p:nvPr/>
        </p:nvSpPr>
        <p:spPr>
          <a:xfrm>
            <a:off x="1820777" y="5022972"/>
            <a:ext cx="3013710" cy="369332"/>
          </a:xfrm>
          <a:prstGeom prst="rect">
            <a:avLst/>
          </a:prstGeom>
          <a:noFill/>
        </p:spPr>
        <p:txBody>
          <a:bodyPr wrap="none" rtlCol="0">
            <a:spAutoFit/>
          </a:bodyPr>
          <a:lstStyle/>
          <a:p>
            <a:r>
              <a:rPr lang="en-US" dirty="0"/>
              <a:t>Age (Demographic) Imbalance</a:t>
            </a:r>
            <a:endParaRPr lang="en-IN" dirty="0"/>
          </a:p>
        </p:txBody>
      </p:sp>
      <p:sp>
        <p:nvSpPr>
          <p:cNvPr id="13" name="TextBox 12">
            <a:extLst>
              <a:ext uri="{FF2B5EF4-FFF2-40B4-BE49-F238E27FC236}">
                <a16:creationId xmlns:a16="http://schemas.microsoft.com/office/drawing/2014/main" id="{4BF9ADB5-E0D7-2506-4A72-2315CAA38910}"/>
              </a:ext>
            </a:extLst>
          </p:cNvPr>
          <p:cNvSpPr txBox="1"/>
          <p:nvPr/>
        </p:nvSpPr>
        <p:spPr>
          <a:xfrm>
            <a:off x="7264668" y="5675813"/>
            <a:ext cx="4421196" cy="369332"/>
          </a:xfrm>
          <a:prstGeom prst="rect">
            <a:avLst/>
          </a:prstGeom>
          <a:noFill/>
        </p:spPr>
        <p:txBody>
          <a:bodyPr wrap="square">
            <a:spAutoFit/>
          </a:bodyPr>
          <a:lstStyle/>
          <a:p>
            <a:r>
              <a:rPr lang="en-US" dirty="0"/>
              <a:t>Localization (Feature) Imbalance</a:t>
            </a:r>
            <a:endParaRPr lang="en-IN" dirty="0"/>
          </a:p>
        </p:txBody>
      </p:sp>
    </p:spTree>
    <p:extLst>
      <p:ext uri="{BB962C8B-B14F-4D97-AF65-F5344CB8AC3E}">
        <p14:creationId xmlns:p14="http://schemas.microsoft.com/office/powerpoint/2010/main" val="401751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494D5-BDFE-5441-1790-46D66823FA5C}"/>
              </a:ext>
            </a:extLst>
          </p:cNvPr>
          <p:cNvSpPr txBox="1"/>
          <p:nvPr/>
        </p:nvSpPr>
        <p:spPr>
          <a:xfrm>
            <a:off x="1075887" y="2223353"/>
            <a:ext cx="10551253" cy="2123658"/>
          </a:xfrm>
          <a:prstGeom prst="rect">
            <a:avLst/>
          </a:prstGeom>
          <a:noFill/>
        </p:spPr>
        <p:txBody>
          <a:bodyPr wrap="square">
            <a:spAutoFit/>
          </a:bodyPr>
          <a:lstStyle/>
          <a:p>
            <a:r>
              <a:rPr lang="en-US" sz="6600" dirty="0"/>
              <a:t>Phase I : Bias Investigation</a:t>
            </a:r>
          </a:p>
          <a:p>
            <a:r>
              <a:rPr lang="en-US" sz="6600" dirty="0"/>
              <a:t>						</a:t>
            </a:r>
            <a:r>
              <a:rPr lang="en-US" sz="5400" dirty="0"/>
              <a:t>(for Mid-Term)</a:t>
            </a:r>
            <a:endParaRPr lang="en-IN" sz="5400" dirty="0"/>
          </a:p>
        </p:txBody>
      </p:sp>
    </p:spTree>
    <p:extLst>
      <p:ext uri="{BB962C8B-B14F-4D97-AF65-F5344CB8AC3E}">
        <p14:creationId xmlns:p14="http://schemas.microsoft.com/office/powerpoint/2010/main" val="346227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494D5-BDFE-5441-1790-46D66823FA5C}"/>
              </a:ext>
            </a:extLst>
          </p:cNvPr>
          <p:cNvSpPr txBox="1"/>
          <p:nvPr/>
        </p:nvSpPr>
        <p:spPr>
          <a:xfrm>
            <a:off x="564159" y="0"/>
            <a:ext cx="10551253" cy="6063198"/>
          </a:xfrm>
          <a:prstGeom prst="rect">
            <a:avLst/>
          </a:prstGeom>
          <a:noFill/>
        </p:spPr>
        <p:txBody>
          <a:bodyPr wrap="square">
            <a:spAutoFit/>
          </a:bodyPr>
          <a:lstStyle/>
          <a:p>
            <a:r>
              <a:rPr lang="en-US" sz="2800" dirty="0"/>
              <a:t>Experiment setting:</a:t>
            </a:r>
          </a:p>
          <a:p>
            <a:pPr marL="342900" indent="-342900">
              <a:buFont typeface="Wingdings" panose="05000000000000000000" pitchFamily="2" charset="2"/>
              <a:buChar char="§"/>
            </a:pPr>
            <a:r>
              <a:rPr lang="en-IN" sz="2400" dirty="0"/>
              <a:t>Use popular CNN models which are pre-trained on ImageNet dataset and then </a:t>
            </a:r>
          </a:p>
          <a:p>
            <a:r>
              <a:rPr lang="en-IN" sz="2400" dirty="0"/>
              <a:t>     fine-tune for the skin lesion classification task.</a:t>
            </a:r>
          </a:p>
          <a:p>
            <a:endParaRPr lang="en-IN" sz="2400" dirty="0"/>
          </a:p>
          <a:p>
            <a:pPr marL="342900" indent="-342900">
              <a:buFont typeface="Wingdings" panose="05000000000000000000" pitchFamily="2" charset="2"/>
              <a:buChar char="§"/>
            </a:pPr>
            <a:r>
              <a:rPr lang="en-IN" sz="2400" dirty="0"/>
              <a:t>We propose to use popular CNN model Densenet121 for our Experiment as many research papers were using </a:t>
            </a:r>
            <a:r>
              <a:rPr lang="en-IN" sz="2400" dirty="0" err="1"/>
              <a:t>densenet</a:t>
            </a:r>
            <a:r>
              <a:rPr lang="en-IN" sz="2400" dirty="0"/>
              <a:t> for skin lesion classification task.</a:t>
            </a:r>
          </a:p>
          <a:p>
            <a:pPr marL="342900" indent="-342900">
              <a:buFont typeface="Wingdings" panose="05000000000000000000" pitchFamily="2" charset="2"/>
              <a:buChar char="§"/>
            </a:pPr>
            <a:r>
              <a:rPr lang="en-IN" sz="2400" dirty="0"/>
              <a:t>For the </a:t>
            </a:r>
            <a:r>
              <a:rPr lang="en-IN" sz="2400" dirty="0" err="1"/>
              <a:t>densenet</a:t>
            </a:r>
            <a:r>
              <a:rPr lang="en-IN" sz="2400" dirty="0"/>
              <a:t> model:</a:t>
            </a:r>
          </a:p>
          <a:p>
            <a:r>
              <a:rPr lang="en-IN" sz="2400" dirty="0"/>
              <a:t>	We Train the model on Train data and then Test them on the Test 	dataset(balanced) by performing demographic disparity check. We test on:</a:t>
            </a:r>
          </a:p>
          <a:p>
            <a:r>
              <a:rPr lang="en-IN" sz="2400" dirty="0"/>
              <a:t>		1. Overall Test data.</a:t>
            </a:r>
            <a:br>
              <a:rPr lang="en-IN" sz="2400" dirty="0"/>
            </a:br>
            <a:r>
              <a:rPr lang="en-IN" sz="2400" dirty="0"/>
              <a:t>		2. Gender(Male and Female test) data separately.</a:t>
            </a:r>
          </a:p>
          <a:p>
            <a:r>
              <a:rPr lang="en-IN" sz="2400" dirty="0"/>
              <a:t>		3. Four Age groups below 20 years, 20-40 years, 40-60, above 60 years </a:t>
            </a:r>
          </a:p>
          <a:p>
            <a:r>
              <a:rPr lang="en-IN" sz="2400" dirty="0"/>
              <a:t>		     test data.  </a:t>
            </a:r>
          </a:p>
          <a:p>
            <a:r>
              <a:rPr lang="en-IN" sz="2400" dirty="0"/>
              <a:t>		4. Localization (upper, mid, lower) body regions.</a:t>
            </a:r>
          </a:p>
          <a:p>
            <a:r>
              <a:rPr lang="en-IN" sz="2400" dirty="0"/>
              <a:t>		5. These can be typically considered as hidden features causing bias in the 		     model.</a:t>
            </a:r>
            <a:endParaRPr lang="en-US" sz="2400" dirty="0"/>
          </a:p>
        </p:txBody>
      </p:sp>
    </p:spTree>
    <p:extLst>
      <p:ext uri="{BB962C8B-B14F-4D97-AF65-F5344CB8AC3E}">
        <p14:creationId xmlns:p14="http://schemas.microsoft.com/office/powerpoint/2010/main" val="422632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8" y="5111039"/>
            <a:ext cx="10846161" cy="1200329"/>
          </a:xfrm>
          <a:prstGeom prst="rect">
            <a:avLst/>
          </a:prstGeom>
          <a:noFill/>
        </p:spPr>
        <p:txBody>
          <a:bodyPr wrap="square">
            <a:spAutoFit/>
          </a:bodyPr>
          <a:lstStyle/>
          <a:p>
            <a:pPr marL="285750" indent="-285750">
              <a:buFont typeface="Arial" panose="020B0604020202020204" pitchFamily="34" charset="0"/>
              <a:buChar char="•"/>
            </a:pPr>
            <a:r>
              <a:rPr lang="en-IN" dirty="0"/>
              <a:t>{0 : Actinic keratoses , 1 : Basal cell carcinoma, 2 : Benign keratosis-like lesions, 3 : Dermatofibroma, </a:t>
            </a:r>
          </a:p>
          <a:p>
            <a:r>
              <a:rPr lang="en-IN" dirty="0"/>
              <a:t>          4 : Melanocytic nevi , 5 :  Vascular lesions, 6 : Melanoma} </a:t>
            </a:r>
          </a:p>
          <a:p>
            <a:pPr marL="285750" indent="-285750">
              <a:buFont typeface="Arial" panose="020B0604020202020204" pitchFamily="34" charset="0"/>
              <a:buChar char="•"/>
            </a:pPr>
            <a:r>
              <a:rPr lang="en-US" dirty="0"/>
              <a:t>Model is Biased towards specific classes (especially class label 4 as it’s the majority class in training data).</a:t>
            </a: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38754F9F-9905-6F98-DF72-CFDD9CBC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558814"/>
            <a:ext cx="5184658" cy="3552225"/>
          </a:xfrm>
          <a:prstGeom prst="rect">
            <a:avLst/>
          </a:prstGeom>
        </p:spPr>
      </p:pic>
      <p:pic>
        <p:nvPicPr>
          <p:cNvPr id="12" name="Picture 11">
            <a:extLst>
              <a:ext uri="{FF2B5EF4-FFF2-40B4-BE49-F238E27FC236}">
                <a16:creationId xmlns:a16="http://schemas.microsoft.com/office/drawing/2014/main" id="{3CA18AFE-1B78-043A-2392-FD194FF8D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61" y="1464253"/>
            <a:ext cx="5303531" cy="3552225"/>
          </a:xfrm>
          <a:prstGeom prst="rect">
            <a:avLst/>
          </a:prstGeom>
        </p:spPr>
      </p:pic>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(1) Class Bias</a:t>
            </a:r>
            <a:endParaRPr lang="en-IN" sz="2400" dirty="0"/>
          </a:p>
        </p:txBody>
      </p:sp>
    </p:spTree>
    <p:extLst>
      <p:ext uri="{BB962C8B-B14F-4D97-AF65-F5344CB8AC3E}">
        <p14:creationId xmlns:p14="http://schemas.microsoft.com/office/powerpoint/2010/main" val="59177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589028" y="5022808"/>
            <a:ext cx="10846161" cy="1200329"/>
          </a:xfrm>
          <a:prstGeom prst="rect">
            <a:avLst/>
          </a:prstGeom>
          <a:noFill/>
        </p:spPr>
        <p:txBody>
          <a:bodyPr wrap="square">
            <a:spAutoFit/>
          </a:bodyPr>
          <a:lstStyle/>
          <a:p>
            <a:pPr marL="285750" indent="-285750">
              <a:buFont typeface="Arial" panose="020B0604020202020204" pitchFamily="34" charset="0"/>
              <a:buChar char="•"/>
            </a:pPr>
            <a:r>
              <a:rPr lang="en-US" dirty="0"/>
              <a:t>There is No Bias in model’s performance towards specific gender (given partial imbalance in train dataset) .</a:t>
            </a:r>
          </a:p>
          <a:p>
            <a:pPr marL="285750" indent="-285750">
              <a:buFont typeface="Arial" panose="020B0604020202020204" pitchFamily="34" charset="0"/>
              <a:buChar char="•"/>
            </a:pPr>
            <a:r>
              <a:rPr lang="en-US" dirty="0"/>
              <a:t>Even after creating an Imbalance between Male and Gender, there was no huge difference in accuracies on male and female test set.</a:t>
            </a:r>
          </a:p>
          <a:p>
            <a:pPr marL="285750" indent="-285750">
              <a:buFont typeface="Arial" panose="020B0604020202020204" pitchFamily="34" charset="0"/>
              <a:buChar char="•"/>
            </a:pPr>
            <a:r>
              <a:rPr lang="en-IN" dirty="0"/>
              <a:t>Difficulty in learning Male features (body hair, beard, etc) than female features despite more samples of males.</a:t>
            </a:r>
          </a:p>
        </p:txBody>
      </p:sp>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(2) Gender (hidden feature) Bias </a:t>
            </a:r>
            <a:endParaRPr lang="en-IN" sz="2400" dirty="0"/>
          </a:p>
        </p:txBody>
      </p:sp>
      <p:pic>
        <p:nvPicPr>
          <p:cNvPr id="4" name="Picture 3">
            <a:extLst>
              <a:ext uri="{FF2B5EF4-FFF2-40B4-BE49-F238E27FC236}">
                <a16:creationId xmlns:a16="http://schemas.microsoft.com/office/drawing/2014/main" id="{B16A0998-7051-2C1A-1ADD-B803A6221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09" y="1424778"/>
            <a:ext cx="4262741" cy="3595808"/>
          </a:xfrm>
          <a:prstGeom prst="rect">
            <a:avLst/>
          </a:prstGeom>
        </p:spPr>
      </p:pic>
      <p:pic>
        <p:nvPicPr>
          <p:cNvPr id="7" name="Picture 6">
            <a:extLst>
              <a:ext uri="{FF2B5EF4-FFF2-40B4-BE49-F238E27FC236}">
                <a16:creationId xmlns:a16="http://schemas.microsoft.com/office/drawing/2014/main" id="{26E6A218-A9A1-12CF-C13E-5CCD2397F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33" y="1424778"/>
            <a:ext cx="4360476" cy="3595807"/>
          </a:xfrm>
          <a:prstGeom prst="rect">
            <a:avLst/>
          </a:prstGeom>
        </p:spPr>
      </p:pic>
    </p:spTree>
    <p:extLst>
      <p:ext uri="{BB962C8B-B14F-4D97-AF65-F5344CB8AC3E}">
        <p14:creationId xmlns:p14="http://schemas.microsoft.com/office/powerpoint/2010/main" val="1466962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4952449"/>
            <a:ext cx="10846161" cy="1200329"/>
          </a:xfrm>
          <a:prstGeom prst="rect">
            <a:avLst/>
          </a:prstGeom>
          <a:noFill/>
        </p:spPr>
        <p:txBody>
          <a:bodyPr wrap="square">
            <a:spAutoFit/>
          </a:bodyPr>
          <a:lstStyle/>
          <a:p>
            <a:pPr marL="285750" indent="-285750">
              <a:buFont typeface="Arial" panose="020B0604020202020204" pitchFamily="34" charset="0"/>
              <a:buChar char="•"/>
            </a:pPr>
            <a:r>
              <a:rPr lang="en-US" dirty="0"/>
              <a:t>There is Bias towards younger and mid age group .</a:t>
            </a:r>
          </a:p>
          <a:p>
            <a:pPr marL="285750" indent="-285750">
              <a:buFont typeface="Arial" panose="020B0604020202020204" pitchFamily="34" charset="0"/>
              <a:buChar char="•"/>
            </a:pPr>
            <a:r>
              <a:rPr lang="en-US" dirty="0"/>
              <a:t>The model is underperforming for the old-age group(above 60 years) . This may be due to the fact that old age people have complex skin structure like (aging skin).</a:t>
            </a:r>
          </a:p>
          <a:p>
            <a:pPr marL="285750" indent="-285750">
              <a:buFont typeface="Arial" panose="020B0604020202020204" pitchFamily="34" charset="0"/>
              <a:buChar char="•"/>
            </a:pPr>
            <a:r>
              <a:rPr lang="en-US" dirty="0"/>
              <a:t>No relationship between number of samples per age group and test accuracy.</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(3) Age (hidden feature) Bias</a:t>
            </a:r>
            <a:endParaRPr lang="en-IN" sz="2400" dirty="0"/>
          </a:p>
        </p:txBody>
      </p:sp>
      <p:pic>
        <p:nvPicPr>
          <p:cNvPr id="4" name="Picture 3">
            <a:extLst>
              <a:ext uri="{FF2B5EF4-FFF2-40B4-BE49-F238E27FC236}">
                <a16:creationId xmlns:a16="http://schemas.microsoft.com/office/drawing/2014/main" id="{1C3913BB-6E3B-248D-948D-4F17BBED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648" y="1359389"/>
            <a:ext cx="4406319" cy="3535935"/>
          </a:xfrm>
          <a:prstGeom prst="rect">
            <a:avLst/>
          </a:prstGeom>
        </p:spPr>
      </p:pic>
      <p:pic>
        <p:nvPicPr>
          <p:cNvPr id="7" name="Picture 6">
            <a:extLst>
              <a:ext uri="{FF2B5EF4-FFF2-40B4-BE49-F238E27FC236}">
                <a16:creationId xmlns:a16="http://schemas.microsoft.com/office/drawing/2014/main" id="{6679FA17-6D0B-6DAF-E5E7-C97E795DB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711" y="1481903"/>
            <a:ext cx="4314853" cy="3384927"/>
          </a:xfrm>
          <a:prstGeom prst="rect">
            <a:avLst/>
          </a:prstGeom>
        </p:spPr>
      </p:pic>
    </p:spTree>
    <p:extLst>
      <p:ext uri="{BB962C8B-B14F-4D97-AF65-F5344CB8AC3E}">
        <p14:creationId xmlns:p14="http://schemas.microsoft.com/office/powerpoint/2010/main" val="287244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7046" y="176060"/>
            <a:ext cx="9125126" cy="646331"/>
          </a:xfrm>
          <a:prstGeom prst="rect">
            <a:avLst/>
          </a:prstGeom>
          <a:noFill/>
        </p:spPr>
        <p:txBody>
          <a:bodyPr wrap="square">
            <a:spAutoFit/>
          </a:bodyPr>
          <a:lstStyle/>
          <a:p>
            <a:r>
              <a:rPr lang="en-US" sz="3600" dirty="0"/>
              <a:t>Observations:  performance of Densenet121</a:t>
            </a:r>
            <a:endParaRPr lang="en-IN" sz="36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016602"/>
            <a:ext cx="10846161" cy="1200329"/>
          </a:xfrm>
          <a:prstGeom prst="rect">
            <a:avLst/>
          </a:prstGeom>
          <a:noFill/>
        </p:spPr>
        <p:txBody>
          <a:bodyPr wrap="square">
            <a:spAutoFit/>
          </a:bodyPr>
          <a:lstStyle/>
          <a:p>
            <a:pPr marL="285750" indent="-285750">
              <a:buFont typeface="Arial" panose="020B0604020202020204" pitchFamily="34" charset="0"/>
              <a:buChar char="•"/>
            </a:pPr>
            <a:r>
              <a:rPr lang="en-US" dirty="0"/>
              <a:t>There is Bias towards specific localization (especially mid body and lower body regions).</a:t>
            </a:r>
          </a:p>
          <a:p>
            <a:pPr marL="285750" indent="-285750">
              <a:buFont typeface="Arial" panose="020B0604020202020204" pitchFamily="34" charset="0"/>
              <a:buChar char="•"/>
            </a:pPr>
            <a:r>
              <a:rPr lang="en-US" dirty="0"/>
              <a:t>The model is underperforming for Upper body regions ( may be due to complex features like hair on scalp, neck,  facial hair, </a:t>
            </a:r>
            <a:r>
              <a:rPr lang="en-US" dirty="0" err="1"/>
              <a:t>etc</a:t>
            </a:r>
            <a:r>
              <a:rPr lang="en-US" dirty="0"/>
              <a:t>)</a:t>
            </a:r>
          </a:p>
          <a:p>
            <a:pPr marL="285750" indent="-285750">
              <a:buFont typeface="Arial" panose="020B0604020202020204" pitchFamily="34" charset="0"/>
              <a:buChar char="•"/>
            </a:pPr>
            <a:r>
              <a:rPr lang="en-US" dirty="0"/>
              <a:t>No relationship between number of samples per body region and test accuracy.</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97046" y="963113"/>
            <a:ext cx="6094602" cy="461665"/>
          </a:xfrm>
          <a:prstGeom prst="rect">
            <a:avLst/>
          </a:prstGeom>
          <a:noFill/>
        </p:spPr>
        <p:txBody>
          <a:bodyPr wrap="square">
            <a:spAutoFit/>
          </a:bodyPr>
          <a:lstStyle/>
          <a:p>
            <a:r>
              <a:rPr lang="en-US" sz="2400" dirty="0"/>
              <a:t>(4) Localization (hidden feature) Bias</a:t>
            </a:r>
            <a:endParaRPr lang="en-IN" sz="2400" dirty="0"/>
          </a:p>
        </p:txBody>
      </p:sp>
      <p:pic>
        <p:nvPicPr>
          <p:cNvPr id="4" name="Picture 3">
            <a:extLst>
              <a:ext uri="{FF2B5EF4-FFF2-40B4-BE49-F238E27FC236}">
                <a16:creationId xmlns:a16="http://schemas.microsoft.com/office/drawing/2014/main" id="{933078CD-DA36-EA77-A498-AE6BCBF6C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112" y="1327015"/>
            <a:ext cx="4532981" cy="3637577"/>
          </a:xfrm>
          <a:prstGeom prst="rect">
            <a:avLst/>
          </a:prstGeom>
        </p:spPr>
      </p:pic>
      <p:pic>
        <p:nvPicPr>
          <p:cNvPr id="7" name="Picture 6">
            <a:extLst>
              <a:ext uri="{FF2B5EF4-FFF2-40B4-BE49-F238E27FC236}">
                <a16:creationId xmlns:a16="http://schemas.microsoft.com/office/drawing/2014/main" id="{3088DB6A-9F07-3EF7-56B1-FAC111D2C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19" y="1476788"/>
            <a:ext cx="4379694" cy="3435794"/>
          </a:xfrm>
          <a:prstGeom prst="rect">
            <a:avLst/>
          </a:prstGeom>
        </p:spPr>
      </p:pic>
    </p:spTree>
    <p:extLst>
      <p:ext uri="{BB962C8B-B14F-4D97-AF65-F5344CB8AC3E}">
        <p14:creationId xmlns:p14="http://schemas.microsoft.com/office/powerpoint/2010/main" val="322421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494D5-BDFE-5441-1790-46D66823FA5C}"/>
              </a:ext>
            </a:extLst>
          </p:cNvPr>
          <p:cNvSpPr txBox="1"/>
          <p:nvPr/>
        </p:nvSpPr>
        <p:spPr>
          <a:xfrm>
            <a:off x="1075887" y="2223353"/>
            <a:ext cx="10551253" cy="2123658"/>
          </a:xfrm>
          <a:prstGeom prst="rect">
            <a:avLst/>
          </a:prstGeom>
          <a:noFill/>
        </p:spPr>
        <p:txBody>
          <a:bodyPr wrap="square">
            <a:spAutoFit/>
          </a:bodyPr>
          <a:lstStyle/>
          <a:p>
            <a:r>
              <a:rPr lang="en-US" sz="6600" dirty="0"/>
              <a:t>Phase I : Bias Mitigation</a:t>
            </a:r>
          </a:p>
          <a:p>
            <a:r>
              <a:rPr lang="en-US" sz="6600" dirty="0"/>
              <a:t>					  (for Final)</a:t>
            </a:r>
            <a:endParaRPr lang="en-IN" sz="6600" dirty="0"/>
          </a:p>
        </p:txBody>
      </p:sp>
    </p:spTree>
    <p:extLst>
      <p:ext uri="{BB962C8B-B14F-4D97-AF65-F5344CB8AC3E}">
        <p14:creationId xmlns:p14="http://schemas.microsoft.com/office/powerpoint/2010/main" val="1260155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595768" y="176893"/>
            <a:ext cx="9108348" cy="461665"/>
          </a:xfrm>
          <a:prstGeom prst="rect">
            <a:avLst/>
          </a:prstGeom>
          <a:noFill/>
        </p:spPr>
        <p:txBody>
          <a:bodyPr wrap="square">
            <a:spAutoFit/>
          </a:bodyPr>
          <a:lstStyle/>
          <a:p>
            <a:r>
              <a:rPr lang="en-US" sz="2400" dirty="0"/>
              <a:t>(by Pre-processing technique: Oversampling)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369332"/>
          </a:xfrm>
          <a:prstGeom prst="rect">
            <a:avLst/>
          </a:prstGeom>
          <a:noFill/>
        </p:spPr>
        <p:txBody>
          <a:bodyPr wrap="square">
            <a:spAutoFit/>
          </a:bodyPr>
          <a:lstStyle/>
          <a:p>
            <a:pPr marL="285750" indent="-285750">
              <a:buFont typeface="Arial" panose="020B0604020202020204" pitchFamily="34" charset="0"/>
              <a:buChar char="•"/>
            </a:pPr>
            <a:r>
              <a:rPr lang="en-US" dirty="0"/>
              <a:t>Test accuracies of few minority classes have improved but still there is Bias towards majority classes.</a:t>
            </a:r>
            <a:endParaRPr lang="en-IN" dirty="0"/>
          </a:p>
        </p:txBody>
      </p:sp>
      <p:pic>
        <p:nvPicPr>
          <p:cNvPr id="6" name="Picture 5">
            <a:extLst>
              <a:ext uri="{FF2B5EF4-FFF2-40B4-BE49-F238E27FC236}">
                <a16:creationId xmlns:a16="http://schemas.microsoft.com/office/drawing/2014/main" id="{38754F9F-9905-6F98-DF72-CFDD9CBC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65" y="983210"/>
            <a:ext cx="4172506" cy="2858758"/>
          </a:xfrm>
          <a:prstGeom prst="rect">
            <a:avLst/>
          </a:prstGeom>
        </p:spPr>
      </p:pic>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84775"/>
          </a:xfrm>
          <a:prstGeom prst="rect">
            <a:avLst/>
          </a:prstGeom>
          <a:noFill/>
        </p:spPr>
        <p:txBody>
          <a:bodyPr wrap="square">
            <a:spAutoFit/>
          </a:bodyPr>
          <a:lstStyle/>
          <a:p>
            <a:r>
              <a:rPr lang="en-US" sz="3200" dirty="0"/>
              <a:t>(1) Class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1612618" y="4034174"/>
            <a:ext cx="3103353" cy="369332"/>
          </a:xfrm>
          <a:prstGeom prst="rect">
            <a:avLst/>
          </a:prstGeom>
          <a:noFill/>
        </p:spPr>
        <p:txBody>
          <a:bodyPr wrap="square">
            <a:spAutoFit/>
          </a:bodyPr>
          <a:lstStyle/>
          <a:p>
            <a:r>
              <a:rPr lang="en-US" dirty="0"/>
              <a:t>Before Oversampling</a:t>
            </a:r>
            <a:endParaRPr lang="en-IN" dirty="0"/>
          </a:p>
        </p:txBody>
      </p:sp>
      <p:pic>
        <p:nvPicPr>
          <p:cNvPr id="9" name="Picture 8">
            <a:extLst>
              <a:ext uri="{FF2B5EF4-FFF2-40B4-BE49-F238E27FC236}">
                <a16:creationId xmlns:a16="http://schemas.microsoft.com/office/drawing/2014/main" id="{A295D119-6799-6F15-211E-CFCA4C46C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932" y="859633"/>
            <a:ext cx="4013118" cy="3057613"/>
          </a:xfrm>
          <a:prstGeom prst="rect">
            <a:avLst/>
          </a:prstGeom>
        </p:spPr>
      </p:pic>
      <p:sp>
        <p:nvSpPr>
          <p:cNvPr id="16" name="TextBox 15">
            <a:extLst>
              <a:ext uri="{FF2B5EF4-FFF2-40B4-BE49-F238E27FC236}">
                <a16:creationId xmlns:a16="http://schemas.microsoft.com/office/drawing/2014/main" id="{F23E65D7-54DB-F253-C744-0040F6485737}"/>
              </a:ext>
            </a:extLst>
          </p:cNvPr>
          <p:cNvSpPr txBox="1"/>
          <p:nvPr/>
        </p:nvSpPr>
        <p:spPr>
          <a:xfrm>
            <a:off x="6728604" y="4073777"/>
            <a:ext cx="3554083" cy="369332"/>
          </a:xfrm>
          <a:prstGeom prst="rect">
            <a:avLst/>
          </a:prstGeom>
          <a:noFill/>
        </p:spPr>
        <p:txBody>
          <a:bodyPr wrap="square">
            <a:spAutoFit/>
          </a:bodyPr>
          <a:lstStyle/>
          <a:p>
            <a:r>
              <a:rPr lang="en-US" dirty="0"/>
              <a:t>After Oversampling minority classes</a:t>
            </a:r>
            <a:endParaRPr lang="en-IN" dirty="0"/>
          </a:p>
        </p:txBody>
      </p:sp>
    </p:spTree>
    <p:extLst>
      <p:ext uri="{BB962C8B-B14F-4D97-AF65-F5344CB8AC3E}">
        <p14:creationId xmlns:p14="http://schemas.microsoft.com/office/powerpoint/2010/main" val="220004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D3528-F22B-CFCE-73FC-0B9ED1E87DFE}"/>
              </a:ext>
            </a:extLst>
          </p:cNvPr>
          <p:cNvSpPr txBox="1"/>
          <p:nvPr/>
        </p:nvSpPr>
        <p:spPr>
          <a:xfrm>
            <a:off x="311986" y="206660"/>
            <a:ext cx="7617598" cy="1200329"/>
          </a:xfrm>
          <a:prstGeom prst="rect">
            <a:avLst/>
          </a:prstGeom>
          <a:noFill/>
        </p:spPr>
        <p:txBody>
          <a:bodyPr wrap="none" rtlCol="0" anchor="ctr">
            <a:spAutoFit/>
          </a:bodyPr>
          <a:lstStyle/>
          <a:p>
            <a:pPr algn="ctr"/>
            <a:r>
              <a:rPr lang="en-US" sz="3600" dirty="0"/>
              <a:t>INTRODUCTION: Bias and Fairness in AI </a:t>
            </a:r>
          </a:p>
          <a:p>
            <a:pPr algn="ctr"/>
            <a:endParaRPr lang="en-IN" sz="3600" dirty="0"/>
          </a:p>
        </p:txBody>
      </p:sp>
      <p:sp>
        <p:nvSpPr>
          <p:cNvPr id="3" name="TextBox 2">
            <a:extLst>
              <a:ext uri="{FF2B5EF4-FFF2-40B4-BE49-F238E27FC236}">
                <a16:creationId xmlns:a16="http://schemas.microsoft.com/office/drawing/2014/main" id="{37033012-6FFF-FFC1-659F-42608A8A8167}"/>
              </a:ext>
            </a:extLst>
          </p:cNvPr>
          <p:cNvSpPr txBox="1"/>
          <p:nvPr/>
        </p:nvSpPr>
        <p:spPr>
          <a:xfrm>
            <a:off x="690011" y="923026"/>
            <a:ext cx="6178871" cy="954107"/>
          </a:xfrm>
          <a:prstGeom prst="rect">
            <a:avLst/>
          </a:prstGeom>
          <a:noFill/>
        </p:spPr>
        <p:txBody>
          <a:bodyPr wrap="none" rtlCol="0">
            <a:spAutoFit/>
          </a:bodyPr>
          <a:lstStyle/>
          <a:p>
            <a:r>
              <a:rPr lang="en-US" sz="2800" dirty="0"/>
              <a:t>What exactly is Bias in a model?</a:t>
            </a:r>
          </a:p>
          <a:p>
            <a:pPr marL="457200" indent="-457200">
              <a:buFont typeface="Arial" panose="020B0604020202020204" pitchFamily="34" charset="0"/>
              <a:buChar char="•"/>
            </a:pPr>
            <a:r>
              <a:rPr lang="en-US" sz="2800" dirty="0"/>
              <a:t>Example: Racial Bias in Face Detection</a:t>
            </a:r>
            <a:endParaRPr lang="en-IN" sz="2800" dirty="0"/>
          </a:p>
        </p:txBody>
      </p:sp>
      <p:pic>
        <p:nvPicPr>
          <p:cNvPr id="5" name="Picture 4">
            <a:extLst>
              <a:ext uri="{FF2B5EF4-FFF2-40B4-BE49-F238E27FC236}">
                <a16:creationId xmlns:a16="http://schemas.microsoft.com/office/drawing/2014/main" id="{51EBD57C-F302-4B2B-3290-E8CE90A3C729}"/>
              </a:ext>
            </a:extLst>
          </p:cNvPr>
          <p:cNvPicPr>
            <a:picLocks noChangeAspect="1"/>
          </p:cNvPicPr>
          <p:nvPr/>
        </p:nvPicPr>
        <p:blipFill rotWithShape="1">
          <a:blip r:embed="rId2">
            <a:extLst>
              <a:ext uri="{28A0092B-C50C-407E-A947-70E740481C1C}">
                <a14:useLocalDpi xmlns:a14="http://schemas.microsoft.com/office/drawing/2010/main" val="0"/>
              </a:ext>
            </a:extLst>
          </a:blip>
          <a:srcRect l="739" t="20880" r="19861" b="16145"/>
          <a:stretch/>
        </p:blipFill>
        <p:spPr>
          <a:xfrm>
            <a:off x="1371600" y="1879072"/>
            <a:ext cx="9273395" cy="4055902"/>
          </a:xfrm>
          <a:prstGeom prst="rect">
            <a:avLst/>
          </a:prstGeom>
        </p:spPr>
      </p:pic>
      <p:sp>
        <p:nvSpPr>
          <p:cNvPr id="6" name="TextBox 5">
            <a:extLst>
              <a:ext uri="{FF2B5EF4-FFF2-40B4-BE49-F238E27FC236}">
                <a16:creationId xmlns:a16="http://schemas.microsoft.com/office/drawing/2014/main" id="{1BA1E179-F5DB-F033-19A3-253F27A8A290}"/>
              </a:ext>
            </a:extLst>
          </p:cNvPr>
          <p:cNvSpPr txBox="1"/>
          <p:nvPr/>
        </p:nvSpPr>
        <p:spPr>
          <a:xfrm>
            <a:off x="5775500" y="6037725"/>
            <a:ext cx="6416500" cy="369332"/>
          </a:xfrm>
          <a:prstGeom prst="rect">
            <a:avLst/>
          </a:prstGeom>
          <a:noFill/>
        </p:spPr>
        <p:txBody>
          <a:bodyPr wrap="none" rtlCol="0">
            <a:spAutoFit/>
          </a:bodyPr>
          <a:lstStyle/>
          <a:p>
            <a:r>
              <a:rPr lang="en-US" dirty="0"/>
              <a:t>Credits:  MIT Introduction to Deep Learning 6.S191: </a:t>
            </a:r>
            <a:r>
              <a:rPr lang="en-IN" dirty="0"/>
              <a:t>Ava </a:t>
            </a:r>
            <a:r>
              <a:rPr lang="en-IN" dirty="0" err="1"/>
              <a:t>Soleimany</a:t>
            </a:r>
            <a:endParaRPr lang="en-IN" dirty="0"/>
          </a:p>
        </p:txBody>
      </p:sp>
    </p:spTree>
    <p:extLst>
      <p:ext uri="{BB962C8B-B14F-4D97-AF65-F5344CB8AC3E}">
        <p14:creationId xmlns:p14="http://schemas.microsoft.com/office/powerpoint/2010/main" val="3903483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112689" y="200090"/>
            <a:ext cx="9108348" cy="461665"/>
          </a:xfrm>
          <a:prstGeom prst="rect">
            <a:avLst/>
          </a:prstGeom>
          <a:noFill/>
        </p:spPr>
        <p:txBody>
          <a:bodyPr wrap="square">
            <a:spAutoFit/>
          </a:bodyPr>
          <a:lstStyle/>
          <a:p>
            <a:r>
              <a:rPr lang="en-US" sz="2400" dirty="0"/>
              <a:t>(by In-processing technique: Class balance loss)</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525610" y="5162139"/>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Test accuracies of few minority classes have increased.</a:t>
            </a:r>
          </a:p>
          <a:p>
            <a:pPr marL="285750" indent="-285750">
              <a:buFont typeface="Arial" panose="020B0604020202020204" pitchFamily="34" charset="0"/>
              <a:buChar char="•"/>
            </a:pPr>
            <a:r>
              <a:rPr lang="en-US" dirty="0"/>
              <a:t>Reduced Class bias to some extent.</a:t>
            </a:r>
            <a:endParaRPr lang="en-IN" dirty="0"/>
          </a:p>
        </p:txBody>
      </p:sp>
      <p:pic>
        <p:nvPicPr>
          <p:cNvPr id="6" name="Picture 5">
            <a:extLst>
              <a:ext uri="{FF2B5EF4-FFF2-40B4-BE49-F238E27FC236}">
                <a16:creationId xmlns:a16="http://schemas.microsoft.com/office/drawing/2014/main" id="{38754F9F-9905-6F98-DF72-CFDD9CBC2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83" y="813233"/>
            <a:ext cx="3406464" cy="3310193"/>
          </a:xfrm>
          <a:prstGeom prst="rect">
            <a:avLst/>
          </a:prstGeom>
        </p:spPr>
      </p:pic>
      <p:sp>
        <p:nvSpPr>
          <p:cNvPr id="14" name="TextBox 13">
            <a:extLst>
              <a:ext uri="{FF2B5EF4-FFF2-40B4-BE49-F238E27FC236}">
                <a16:creationId xmlns:a16="http://schemas.microsoft.com/office/drawing/2014/main" id="{65B55C7D-CEA3-5C11-B69F-7844D9497A68}"/>
              </a:ext>
            </a:extLst>
          </p:cNvPr>
          <p:cNvSpPr txBox="1"/>
          <p:nvPr/>
        </p:nvSpPr>
        <p:spPr>
          <a:xfrm>
            <a:off x="72044" y="141120"/>
            <a:ext cx="6094602" cy="584775"/>
          </a:xfrm>
          <a:prstGeom prst="rect">
            <a:avLst/>
          </a:prstGeom>
          <a:noFill/>
        </p:spPr>
        <p:txBody>
          <a:bodyPr wrap="square">
            <a:spAutoFit/>
          </a:bodyPr>
          <a:lstStyle/>
          <a:p>
            <a:r>
              <a:rPr lang="en-US" sz="3200" dirty="0"/>
              <a:t>(1) Class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791872" y="4426381"/>
            <a:ext cx="3103353" cy="369332"/>
          </a:xfrm>
          <a:prstGeom prst="rect">
            <a:avLst/>
          </a:prstGeom>
          <a:noFill/>
        </p:spPr>
        <p:txBody>
          <a:bodyPr wrap="square">
            <a:spAutoFit/>
          </a:bodyPr>
          <a:lstStyle/>
          <a:p>
            <a:r>
              <a:rPr lang="en-US" dirty="0"/>
              <a:t>Cross entropy loss</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4632904" y="4337215"/>
            <a:ext cx="2926189" cy="369332"/>
          </a:xfrm>
          <a:prstGeom prst="rect">
            <a:avLst/>
          </a:prstGeom>
          <a:noFill/>
        </p:spPr>
        <p:txBody>
          <a:bodyPr wrap="square">
            <a:spAutoFit/>
          </a:bodyPr>
          <a:lstStyle/>
          <a:p>
            <a:r>
              <a:rPr lang="en-US" dirty="0"/>
              <a:t>Class balance loss</a:t>
            </a:r>
            <a:endParaRPr lang="en-IN" dirty="0"/>
          </a:p>
        </p:txBody>
      </p:sp>
      <p:pic>
        <p:nvPicPr>
          <p:cNvPr id="10" name="Picture 9">
            <a:extLst>
              <a:ext uri="{FF2B5EF4-FFF2-40B4-BE49-F238E27FC236}">
                <a16:creationId xmlns:a16="http://schemas.microsoft.com/office/drawing/2014/main" id="{4B0DC3EF-A125-7A0D-8790-34B6564D4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929" y="725138"/>
            <a:ext cx="3605842" cy="3310193"/>
          </a:xfrm>
          <a:prstGeom prst="rect">
            <a:avLst/>
          </a:prstGeom>
        </p:spPr>
      </p:pic>
      <p:pic>
        <p:nvPicPr>
          <p:cNvPr id="13" name="Picture 12">
            <a:extLst>
              <a:ext uri="{FF2B5EF4-FFF2-40B4-BE49-F238E27FC236}">
                <a16:creationId xmlns:a16="http://schemas.microsoft.com/office/drawing/2014/main" id="{4FEE636B-2041-D7F4-E02C-4CEC7A00F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162" y="594856"/>
            <a:ext cx="3901955" cy="3570756"/>
          </a:xfrm>
          <a:prstGeom prst="rect">
            <a:avLst/>
          </a:prstGeom>
        </p:spPr>
      </p:pic>
      <p:sp>
        <p:nvSpPr>
          <p:cNvPr id="17" name="TextBox 16">
            <a:extLst>
              <a:ext uri="{FF2B5EF4-FFF2-40B4-BE49-F238E27FC236}">
                <a16:creationId xmlns:a16="http://schemas.microsoft.com/office/drawing/2014/main" id="{13F3042F-FC2F-6355-E71A-337D3C4A4ABC}"/>
              </a:ext>
            </a:extLst>
          </p:cNvPr>
          <p:cNvSpPr txBox="1"/>
          <p:nvPr/>
        </p:nvSpPr>
        <p:spPr>
          <a:xfrm>
            <a:off x="8537996" y="4313208"/>
            <a:ext cx="6655278" cy="369332"/>
          </a:xfrm>
          <a:prstGeom prst="rect">
            <a:avLst/>
          </a:prstGeom>
          <a:noFill/>
        </p:spPr>
        <p:txBody>
          <a:bodyPr wrap="square">
            <a:spAutoFit/>
          </a:bodyPr>
          <a:lstStyle/>
          <a:p>
            <a:r>
              <a:rPr lang="en-US" dirty="0"/>
              <a:t>Oversampling + Class balance loss </a:t>
            </a:r>
            <a:endParaRPr lang="en-IN" dirty="0"/>
          </a:p>
        </p:txBody>
      </p:sp>
      <p:sp>
        <p:nvSpPr>
          <p:cNvPr id="19" name="TextBox 18">
            <a:extLst>
              <a:ext uri="{FF2B5EF4-FFF2-40B4-BE49-F238E27FC236}">
                <a16:creationId xmlns:a16="http://schemas.microsoft.com/office/drawing/2014/main" id="{1024A54B-B4FC-F0E2-FFBD-0FEA8DA3A3D2}"/>
              </a:ext>
            </a:extLst>
          </p:cNvPr>
          <p:cNvSpPr txBox="1"/>
          <p:nvPr/>
        </p:nvSpPr>
        <p:spPr>
          <a:xfrm>
            <a:off x="2368449" y="5881667"/>
            <a:ext cx="7638690" cy="923330"/>
          </a:xfrm>
          <a:prstGeom prst="rect">
            <a:avLst/>
          </a:prstGeom>
          <a:noFill/>
        </p:spPr>
        <p:txBody>
          <a:bodyPr wrap="square">
            <a:spAutoFit/>
          </a:bodyPr>
          <a:lstStyle/>
          <a:p>
            <a:pPr algn="l"/>
            <a:r>
              <a:rPr lang="en-US" i="0" dirty="0">
                <a:solidFill>
                  <a:srgbClr val="000000"/>
                </a:solidFill>
                <a:effectLst/>
                <a:latin typeface="Lucida Grande"/>
              </a:rPr>
              <a:t>Reference : </a:t>
            </a:r>
            <a:r>
              <a:rPr lang="en-US" i="0" dirty="0">
                <a:solidFill>
                  <a:srgbClr val="000000"/>
                </a:solidFill>
                <a:effectLst/>
                <a:latin typeface="Lucida Grande"/>
                <a:hlinkClick r:id="rId5"/>
              </a:rPr>
              <a:t>Class-Balanced Loss Based on Effective Number of Samples</a:t>
            </a:r>
            <a:endParaRPr lang="en-US" i="0" dirty="0">
              <a:solidFill>
                <a:srgbClr val="000000"/>
              </a:solidFill>
              <a:effectLst/>
              <a:latin typeface="Lucida Grande"/>
            </a:endParaRPr>
          </a:p>
          <a:p>
            <a:br>
              <a:rPr lang="en-US" dirty="0"/>
            </a:br>
            <a:endParaRPr lang="en-IN" dirty="0"/>
          </a:p>
        </p:txBody>
      </p:sp>
    </p:spTree>
    <p:extLst>
      <p:ext uri="{BB962C8B-B14F-4D97-AF65-F5344CB8AC3E}">
        <p14:creationId xmlns:p14="http://schemas.microsoft.com/office/powerpoint/2010/main" val="3757884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595768" y="176893"/>
            <a:ext cx="9108348" cy="461665"/>
          </a:xfrm>
          <a:prstGeom prst="rect">
            <a:avLst/>
          </a:prstGeom>
          <a:noFill/>
        </p:spPr>
        <p:txBody>
          <a:bodyPr wrap="square">
            <a:spAutoFit/>
          </a:bodyPr>
          <a:lstStyle/>
          <a:p>
            <a:r>
              <a:rPr lang="en-US" sz="2400" dirty="0"/>
              <a:t>(by Pre-processing technique: Oversampling)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Oversampling has increased Test accuracy for younger age groups.</a:t>
            </a:r>
          </a:p>
          <a:p>
            <a:pPr marL="285750" indent="-285750">
              <a:buFont typeface="Arial" panose="020B0604020202020204" pitchFamily="34" charset="0"/>
              <a:buChar char="•"/>
            </a:pPr>
            <a:r>
              <a:rPr lang="en-US" dirty="0"/>
              <a:t>No significant improvement for older age groups.</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84775"/>
          </a:xfrm>
          <a:prstGeom prst="rect">
            <a:avLst/>
          </a:prstGeom>
          <a:noFill/>
        </p:spPr>
        <p:txBody>
          <a:bodyPr wrap="square">
            <a:spAutoFit/>
          </a:bodyPr>
          <a:lstStyle/>
          <a:p>
            <a:r>
              <a:rPr lang="en-US" sz="3200" dirty="0"/>
              <a:t>(2) Age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1578112" y="4258443"/>
            <a:ext cx="3103353" cy="369332"/>
          </a:xfrm>
          <a:prstGeom prst="rect">
            <a:avLst/>
          </a:prstGeom>
          <a:noFill/>
        </p:spPr>
        <p:txBody>
          <a:bodyPr wrap="square">
            <a:spAutoFit/>
          </a:bodyPr>
          <a:lstStyle/>
          <a:p>
            <a:r>
              <a:rPr lang="en-US" dirty="0"/>
              <a:t>Before Oversampling</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6478439" y="4143779"/>
            <a:ext cx="4004492" cy="369332"/>
          </a:xfrm>
          <a:prstGeom prst="rect">
            <a:avLst/>
          </a:prstGeom>
          <a:noFill/>
        </p:spPr>
        <p:txBody>
          <a:bodyPr wrap="square">
            <a:spAutoFit/>
          </a:bodyPr>
          <a:lstStyle/>
          <a:p>
            <a:r>
              <a:rPr lang="en-US" dirty="0"/>
              <a:t>After Oversampling minority age groups</a:t>
            </a:r>
            <a:endParaRPr lang="en-IN" dirty="0"/>
          </a:p>
        </p:txBody>
      </p:sp>
      <p:pic>
        <p:nvPicPr>
          <p:cNvPr id="5" name="Picture 4">
            <a:extLst>
              <a:ext uri="{FF2B5EF4-FFF2-40B4-BE49-F238E27FC236}">
                <a16:creationId xmlns:a16="http://schemas.microsoft.com/office/drawing/2014/main" id="{A48C7ABC-F34A-FEA6-75A7-86A9E326B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125" y="700112"/>
            <a:ext cx="4218805" cy="3385461"/>
          </a:xfrm>
          <a:prstGeom prst="rect">
            <a:avLst/>
          </a:prstGeom>
        </p:spPr>
      </p:pic>
      <p:pic>
        <p:nvPicPr>
          <p:cNvPr id="8" name="Picture 7">
            <a:extLst>
              <a:ext uri="{FF2B5EF4-FFF2-40B4-BE49-F238E27FC236}">
                <a16:creationId xmlns:a16="http://schemas.microsoft.com/office/drawing/2014/main" id="{4E444A7D-67F0-F900-2A20-E1F8919C3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82" y="795635"/>
            <a:ext cx="4218805" cy="3385461"/>
          </a:xfrm>
          <a:prstGeom prst="rect">
            <a:avLst/>
          </a:prstGeom>
        </p:spPr>
      </p:pic>
    </p:spTree>
    <p:extLst>
      <p:ext uri="{BB962C8B-B14F-4D97-AF65-F5344CB8AC3E}">
        <p14:creationId xmlns:p14="http://schemas.microsoft.com/office/powerpoint/2010/main" val="3173660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595768" y="176893"/>
            <a:ext cx="9108348" cy="461665"/>
          </a:xfrm>
          <a:prstGeom prst="rect">
            <a:avLst/>
          </a:prstGeom>
          <a:noFill/>
        </p:spPr>
        <p:txBody>
          <a:bodyPr wrap="square">
            <a:spAutoFit/>
          </a:bodyPr>
          <a:lstStyle/>
          <a:p>
            <a:r>
              <a:rPr lang="en-US" sz="2400" dirty="0"/>
              <a:t>(by In-processing technique: Adversarial Training)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64293" y="5469217"/>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 3 % Improvement for older age groups.</a:t>
            </a:r>
          </a:p>
          <a:p>
            <a:pPr marL="285750" indent="-285750">
              <a:buFont typeface="Arial" panose="020B0604020202020204" pitchFamily="34" charset="0"/>
              <a:buChar char="•"/>
            </a:pPr>
            <a:r>
              <a:rPr lang="en-US" dirty="0"/>
              <a:t>Need to tune </a:t>
            </a:r>
            <a:r>
              <a:rPr lang="en-US" dirty="0" err="1"/>
              <a:t>hyperparamters</a:t>
            </a:r>
            <a:r>
              <a:rPr lang="en-US" dirty="0"/>
              <a:t> for better improvements.</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84775"/>
          </a:xfrm>
          <a:prstGeom prst="rect">
            <a:avLst/>
          </a:prstGeom>
          <a:noFill/>
        </p:spPr>
        <p:txBody>
          <a:bodyPr wrap="square">
            <a:spAutoFit/>
          </a:bodyPr>
          <a:lstStyle/>
          <a:p>
            <a:r>
              <a:rPr lang="en-US" sz="3200" dirty="0"/>
              <a:t>(2) Age Bias Mitigation </a:t>
            </a:r>
            <a:endParaRPr lang="en-IN" sz="32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764205" y="4252500"/>
            <a:ext cx="4103983" cy="369332"/>
          </a:xfrm>
          <a:prstGeom prst="rect">
            <a:avLst/>
          </a:prstGeom>
          <a:noFill/>
        </p:spPr>
        <p:txBody>
          <a:bodyPr wrap="square">
            <a:spAutoFit/>
          </a:bodyPr>
          <a:lstStyle/>
          <a:p>
            <a:r>
              <a:rPr lang="en-US" dirty="0"/>
              <a:t>Before Adversarial training with Age bias</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6710863" y="4143779"/>
            <a:ext cx="4218805" cy="369332"/>
          </a:xfrm>
          <a:prstGeom prst="rect">
            <a:avLst/>
          </a:prstGeom>
          <a:noFill/>
        </p:spPr>
        <p:txBody>
          <a:bodyPr wrap="square">
            <a:spAutoFit/>
          </a:bodyPr>
          <a:lstStyle/>
          <a:p>
            <a:r>
              <a:rPr lang="en-US" dirty="0"/>
              <a:t>After Oversampling + Adversarial training</a:t>
            </a:r>
            <a:endParaRPr lang="en-IN" dirty="0"/>
          </a:p>
        </p:txBody>
      </p:sp>
      <p:pic>
        <p:nvPicPr>
          <p:cNvPr id="8" name="Picture 7">
            <a:extLst>
              <a:ext uri="{FF2B5EF4-FFF2-40B4-BE49-F238E27FC236}">
                <a16:creationId xmlns:a16="http://schemas.microsoft.com/office/drawing/2014/main" id="{4E444A7D-67F0-F900-2A20-E1F8919C3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82" y="795635"/>
            <a:ext cx="4218805" cy="3385461"/>
          </a:xfrm>
          <a:prstGeom prst="rect">
            <a:avLst/>
          </a:prstGeom>
        </p:spPr>
      </p:pic>
      <p:pic>
        <p:nvPicPr>
          <p:cNvPr id="6" name="Picture 5">
            <a:extLst>
              <a:ext uri="{FF2B5EF4-FFF2-40B4-BE49-F238E27FC236}">
                <a16:creationId xmlns:a16="http://schemas.microsoft.com/office/drawing/2014/main" id="{3F66EA61-9630-069D-7EFF-11B0C929D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18" y="607497"/>
            <a:ext cx="4406752" cy="3536282"/>
          </a:xfrm>
          <a:prstGeom prst="rect">
            <a:avLst/>
          </a:prstGeom>
        </p:spPr>
      </p:pic>
    </p:spTree>
    <p:extLst>
      <p:ext uri="{BB962C8B-B14F-4D97-AF65-F5344CB8AC3E}">
        <p14:creationId xmlns:p14="http://schemas.microsoft.com/office/powerpoint/2010/main" val="650149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4992583" y="169048"/>
            <a:ext cx="9108348" cy="461665"/>
          </a:xfrm>
          <a:prstGeom prst="rect">
            <a:avLst/>
          </a:prstGeom>
          <a:noFill/>
        </p:spPr>
        <p:txBody>
          <a:bodyPr wrap="square">
            <a:spAutoFit/>
          </a:bodyPr>
          <a:lstStyle/>
          <a:p>
            <a:r>
              <a:rPr lang="en-US" sz="2400" dirty="0"/>
              <a:t>(by Pre-processing technique: Oversampling)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369332"/>
          </a:xfrm>
          <a:prstGeom prst="rect">
            <a:avLst/>
          </a:prstGeom>
          <a:noFill/>
        </p:spPr>
        <p:txBody>
          <a:bodyPr wrap="square">
            <a:spAutoFit/>
          </a:bodyPr>
          <a:lstStyle/>
          <a:p>
            <a:pPr marL="285750" indent="-285750">
              <a:buFont typeface="Arial" panose="020B0604020202020204" pitchFamily="34" charset="0"/>
              <a:buChar char="•"/>
            </a:pPr>
            <a:r>
              <a:rPr lang="en-US" dirty="0"/>
              <a:t>Oversampling has increased Test accuracy for minority class (Upper body) to some extent.</a:t>
            </a:r>
          </a:p>
        </p:txBody>
      </p:sp>
      <p:sp>
        <p:nvSpPr>
          <p:cNvPr id="14" name="TextBox 13">
            <a:extLst>
              <a:ext uri="{FF2B5EF4-FFF2-40B4-BE49-F238E27FC236}">
                <a16:creationId xmlns:a16="http://schemas.microsoft.com/office/drawing/2014/main" id="{65B55C7D-CEA3-5C11-B69F-7844D9497A68}"/>
              </a:ext>
            </a:extLst>
          </p:cNvPr>
          <p:cNvSpPr txBox="1"/>
          <p:nvPr/>
        </p:nvSpPr>
        <p:spPr>
          <a:xfrm>
            <a:off x="169523" y="146115"/>
            <a:ext cx="6094602" cy="523220"/>
          </a:xfrm>
          <a:prstGeom prst="rect">
            <a:avLst/>
          </a:prstGeom>
          <a:noFill/>
        </p:spPr>
        <p:txBody>
          <a:bodyPr wrap="square">
            <a:spAutoFit/>
          </a:bodyPr>
          <a:lstStyle/>
          <a:p>
            <a:r>
              <a:rPr lang="en-US" sz="2800" dirty="0"/>
              <a:t>(3) Localization Bias Mitigation </a:t>
            </a:r>
            <a:endParaRPr lang="en-IN" sz="28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1578112" y="4258443"/>
            <a:ext cx="3103353" cy="369332"/>
          </a:xfrm>
          <a:prstGeom prst="rect">
            <a:avLst/>
          </a:prstGeom>
          <a:noFill/>
        </p:spPr>
        <p:txBody>
          <a:bodyPr wrap="square">
            <a:spAutoFit/>
          </a:bodyPr>
          <a:lstStyle/>
          <a:p>
            <a:r>
              <a:rPr lang="en-US" dirty="0"/>
              <a:t>Before Oversampling</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6591928" y="4309832"/>
            <a:ext cx="4951969" cy="369332"/>
          </a:xfrm>
          <a:prstGeom prst="rect">
            <a:avLst/>
          </a:prstGeom>
          <a:noFill/>
        </p:spPr>
        <p:txBody>
          <a:bodyPr wrap="square">
            <a:spAutoFit/>
          </a:bodyPr>
          <a:lstStyle/>
          <a:p>
            <a:r>
              <a:rPr lang="en-US" dirty="0"/>
              <a:t>After Oversampling minority  body region groups</a:t>
            </a:r>
            <a:endParaRPr lang="en-IN" dirty="0"/>
          </a:p>
        </p:txBody>
      </p:sp>
      <p:pic>
        <p:nvPicPr>
          <p:cNvPr id="6" name="Picture 5">
            <a:extLst>
              <a:ext uri="{FF2B5EF4-FFF2-40B4-BE49-F238E27FC236}">
                <a16:creationId xmlns:a16="http://schemas.microsoft.com/office/drawing/2014/main" id="{7A0D6F71-87CA-9EE3-F48D-46AA1C2DC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10" y="742452"/>
            <a:ext cx="4266459" cy="3423702"/>
          </a:xfrm>
          <a:prstGeom prst="rect">
            <a:avLst/>
          </a:prstGeom>
        </p:spPr>
      </p:pic>
      <p:pic>
        <p:nvPicPr>
          <p:cNvPr id="9" name="Picture 8">
            <a:extLst>
              <a:ext uri="{FF2B5EF4-FFF2-40B4-BE49-F238E27FC236}">
                <a16:creationId xmlns:a16="http://schemas.microsoft.com/office/drawing/2014/main" id="{2E36E25F-6E1C-8BEC-7B1F-CCAA998EE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928" y="834741"/>
            <a:ext cx="4266460" cy="3423702"/>
          </a:xfrm>
          <a:prstGeom prst="rect">
            <a:avLst/>
          </a:prstGeom>
        </p:spPr>
      </p:pic>
    </p:spTree>
    <p:extLst>
      <p:ext uri="{BB962C8B-B14F-4D97-AF65-F5344CB8AC3E}">
        <p14:creationId xmlns:p14="http://schemas.microsoft.com/office/powerpoint/2010/main" val="229399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5096100" y="146116"/>
            <a:ext cx="9108348" cy="461665"/>
          </a:xfrm>
          <a:prstGeom prst="rect">
            <a:avLst/>
          </a:prstGeom>
          <a:noFill/>
        </p:spPr>
        <p:txBody>
          <a:bodyPr wrap="square">
            <a:spAutoFit/>
          </a:bodyPr>
          <a:lstStyle/>
          <a:p>
            <a:r>
              <a:rPr lang="en-US" sz="2400" dirty="0"/>
              <a:t>(by In-processing technique: Adversarial Training)</a:t>
            </a:r>
            <a:endParaRPr lang="en-IN" sz="2400" dirty="0"/>
          </a:p>
        </p:txBody>
      </p:sp>
      <p:sp>
        <p:nvSpPr>
          <p:cNvPr id="11" name="TextBox 10">
            <a:extLst>
              <a:ext uri="{FF2B5EF4-FFF2-40B4-BE49-F238E27FC236}">
                <a16:creationId xmlns:a16="http://schemas.microsoft.com/office/drawing/2014/main" id="{664F2210-D83C-0546-1A31-76710F8F0CB3}"/>
              </a:ext>
            </a:extLst>
          </p:cNvPr>
          <p:cNvSpPr txBox="1"/>
          <p:nvPr/>
        </p:nvSpPr>
        <p:spPr>
          <a:xfrm>
            <a:off x="672919" y="5469217"/>
            <a:ext cx="10846161" cy="646331"/>
          </a:xfrm>
          <a:prstGeom prst="rect">
            <a:avLst/>
          </a:prstGeom>
          <a:noFill/>
        </p:spPr>
        <p:txBody>
          <a:bodyPr wrap="square">
            <a:spAutoFit/>
          </a:bodyPr>
          <a:lstStyle/>
          <a:p>
            <a:pPr marL="285750" indent="-285750">
              <a:buFont typeface="Arial" panose="020B0604020202020204" pitchFamily="34" charset="0"/>
              <a:buChar char="•"/>
            </a:pPr>
            <a:r>
              <a:rPr lang="en-US" dirty="0"/>
              <a:t>7% Improvement for Upper body region.</a:t>
            </a:r>
          </a:p>
          <a:p>
            <a:pPr marL="285750" indent="-285750">
              <a:buFont typeface="Arial" panose="020B0604020202020204" pitchFamily="34" charset="0"/>
              <a:buChar char="•"/>
            </a:pPr>
            <a:r>
              <a:rPr lang="en-US" dirty="0"/>
              <a:t>Decreased performance for other body region groups</a:t>
            </a:r>
            <a:endParaRPr lang="en-IN" dirty="0"/>
          </a:p>
        </p:txBody>
      </p:sp>
      <p:sp>
        <p:nvSpPr>
          <p:cNvPr id="14" name="TextBox 13">
            <a:extLst>
              <a:ext uri="{FF2B5EF4-FFF2-40B4-BE49-F238E27FC236}">
                <a16:creationId xmlns:a16="http://schemas.microsoft.com/office/drawing/2014/main" id="{65B55C7D-CEA3-5C11-B69F-7844D9497A68}"/>
              </a:ext>
            </a:extLst>
          </p:cNvPr>
          <p:cNvSpPr txBox="1"/>
          <p:nvPr/>
        </p:nvSpPr>
        <p:spPr>
          <a:xfrm>
            <a:off x="451606" y="115339"/>
            <a:ext cx="6094602" cy="523220"/>
          </a:xfrm>
          <a:prstGeom prst="rect">
            <a:avLst/>
          </a:prstGeom>
          <a:noFill/>
        </p:spPr>
        <p:txBody>
          <a:bodyPr wrap="square">
            <a:spAutoFit/>
          </a:bodyPr>
          <a:lstStyle/>
          <a:p>
            <a:r>
              <a:rPr lang="en-US" sz="2800" dirty="0"/>
              <a:t>(2) Localization Bias Mitigation </a:t>
            </a:r>
            <a:endParaRPr lang="en-IN" sz="2800" dirty="0"/>
          </a:p>
        </p:txBody>
      </p:sp>
      <p:sp>
        <p:nvSpPr>
          <p:cNvPr id="4" name="TextBox 3">
            <a:extLst>
              <a:ext uri="{FF2B5EF4-FFF2-40B4-BE49-F238E27FC236}">
                <a16:creationId xmlns:a16="http://schemas.microsoft.com/office/drawing/2014/main" id="{BBE62CD8-9DFD-81E6-86E9-DD09C7C1EB90}"/>
              </a:ext>
            </a:extLst>
          </p:cNvPr>
          <p:cNvSpPr txBox="1"/>
          <p:nvPr/>
        </p:nvSpPr>
        <p:spPr>
          <a:xfrm>
            <a:off x="362310" y="4258443"/>
            <a:ext cx="5615796" cy="369332"/>
          </a:xfrm>
          <a:prstGeom prst="rect">
            <a:avLst/>
          </a:prstGeom>
          <a:noFill/>
        </p:spPr>
        <p:txBody>
          <a:bodyPr wrap="square">
            <a:spAutoFit/>
          </a:bodyPr>
          <a:lstStyle/>
          <a:p>
            <a:r>
              <a:rPr lang="en-US" dirty="0"/>
              <a:t>Before Adversarial training with Localization bias</a:t>
            </a:r>
            <a:endParaRPr lang="en-IN" dirty="0"/>
          </a:p>
        </p:txBody>
      </p:sp>
      <p:sp>
        <p:nvSpPr>
          <p:cNvPr id="16" name="TextBox 15">
            <a:extLst>
              <a:ext uri="{FF2B5EF4-FFF2-40B4-BE49-F238E27FC236}">
                <a16:creationId xmlns:a16="http://schemas.microsoft.com/office/drawing/2014/main" id="{F23E65D7-54DB-F253-C744-0040F6485737}"/>
              </a:ext>
            </a:extLst>
          </p:cNvPr>
          <p:cNvSpPr txBox="1"/>
          <p:nvPr/>
        </p:nvSpPr>
        <p:spPr>
          <a:xfrm>
            <a:off x="7556741" y="4143779"/>
            <a:ext cx="4191091" cy="369332"/>
          </a:xfrm>
          <a:prstGeom prst="rect">
            <a:avLst/>
          </a:prstGeom>
          <a:noFill/>
        </p:spPr>
        <p:txBody>
          <a:bodyPr wrap="square">
            <a:spAutoFit/>
          </a:bodyPr>
          <a:lstStyle/>
          <a:p>
            <a:r>
              <a:rPr lang="en-US" dirty="0"/>
              <a:t>After Oversampling + Adversarial training</a:t>
            </a:r>
            <a:endParaRPr lang="en-IN" dirty="0"/>
          </a:p>
        </p:txBody>
      </p:sp>
      <p:pic>
        <p:nvPicPr>
          <p:cNvPr id="5" name="Picture 4">
            <a:extLst>
              <a:ext uri="{FF2B5EF4-FFF2-40B4-BE49-F238E27FC236}">
                <a16:creationId xmlns:a16="http://schemas.microsoft.com/office/drawing/2014/main" id="{19B86995-A720-F910-15A0-9F1023A09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19" y="895222"/>
            <a:ext cx="4191091" cy="3363221"/>
          </a:xfrm>
          <a:prstGeom prst="rect">
            <a:avLst/>
          </a:prstGeom>
        </p:spPr>
      </p:pic>
      <p:pic>
        <p:nvPicPr>
          <p:cNvPr id="7" name="Picture 6">
            <a:extLst>
              <a:ext uri="{FF2B5EF4-FFF2-40B4-BE49-F238E27FC236}">
                <a16:creationId xmlns:a16="http://schemas.microsoft.com/office/drawing/2014/main" id="{F6317361-E40D-F45A-3E38-D38F5AC2A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237" y="694169"/>
            <a:ext cx="4191091" cy="3363221"/>
          </a:xfrm>
          <a:prstGeom prst="rect">
            <a:avLst/>
          </a:prstGeom>
        </p:spPr>
      </p:pic>
    </p:spTree>
    <p:extLst>
      <p:ext uri="{BB962C8B-B14F-4D97-AF65-F5344CB8AC3E}">
        <p14:creationId xmlns:p14="http://schemas.microsoft.com/office/powerpoint/2010/main" val="341880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Conclusion:</a:t>
            </a:r>
            <a:endParaRPr lang="en-IN" sz="3600" dirty="0"/>
          </a:p>
        </p:txBody>
      </p:sp>
      <p:sp>
        <p:nvSpPr>
          <p:cNvPr id="2" name="TextBox 1">
            <a:extLst>
              <a:ext uri="{FF2B5EF4-FFF2-40B4-BE49-F238E27FC236}">
                <a16:creationId xmlns:a16="http://schemas.microsoft.com/office/drawing/2014/main" id="{3BF1C08C-B88C-F60D-D4F6-E645F33FA467}"/>
              </a:ext>
            </a:extLst>
          </p:cNvPr>
          <p:cNvSpPr txBox="1"/>
          <p:nvPr/>
        </p:nvSpPr>
        <p:spPr>
          <a:xfrm>
            <a:off x="239653" y="1690062"/>
            <a:ext cx="11860491" cy="3785652"/>
          </a:xfrm>
          <a:prstGeom prst="rect">
            <a:avLst/>
          </a:prstGeom>
          <a:noFill/>
        </p:spPr>
        <p:txBody>
          <a:bodyPr wrap="none" rtlCol="0">
            <a:spAutoFit/>
          </a:bodyPr>
          <a:lstStyle/>
          <a:p>
            <a:pPr marL="285750" indent="-285750">
              <a:buFont typeface="Arial" panose="020B0604020202020204" pitchFamily="34" charset="0"/>
              <a:buChar char="•"/>
            </a:pPr>
            <a:r>
              <a:rPr lang="en-US" sz="2000" dirty="0"/>
              <a:t>Mitigation techniques such as data augmentation (oversampling) , class balance loss and adversarial training, </a:t>
            </a:r>
          </a:p>
          <a:p>
            <a:r>
              <a:rPr lang="en-US" sz="2000" dirty="0"/>
              <a:t>      were effective in addressing class bias, age bias, and gender bias, leading to improved model performance</a:t>
            </a:r>
          </a:p>
          <a:p>
            <a:r>
              <a:rPr lang="en-US" sz="2000" dirty="0"/>
              <a:t>      across different demographic groups and body regions.</a:t>
            </a:r>
          </a:p>
          <a:p>
            <a:endParaRPr lang="en-US" sz="2000" dirty="0"/>
          </a:p>
          <a:p>
            <a:endParaRPr lang="en-US" sz="2000" dirty="0"/>
          </a:p>
          <a:p>
            <a:pPr marL="285750" indent="-285750">
              <a:buFont typeface="Arial" panose="020B0604020202020204" pitchFamily="34" charset="0"/>
              <a:buChar char="•"/>
            </a:pPr>
            <a:r>
              <a:rPr lang="en-US" sz="2000" dirty="0"/>
              <a:t>Adversarial training led to a more balanced performance across different body regions in terms of </a:t>
            </a:r>
          </a:p>
          <a:p>
            <a:r>
              <a:rPr lang="en-US" sz="2000" dirty="0"/>
              <a:t>      age and localization biases, but further tuning of the hyperparameters  is needed to balance </a:t>
            </a:r>
          </a:p>
          <a:p>
            <a:r>
              <a:rPr lang="en-US" sz="2000" dirty="0"/>
              <a:t>      fairness and accuracy.</a:t>
            </a:r>
          </a:p>
          <a:p>
            <a:endParaRPr lang="en-US" sz="2000" dirty="0"/>
          </a:p>
          <a:p>
            <a:r>
              <a:rPr lang="en-US" sz="2000" dirty="0"/>
              <a:t>.</a:t>
            </a:r>
          </a:p>
          <a:p>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764058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Takeaways:</a:t>
            </a:r>
            <a:endParaRPr lang="en-IN" sz="3600" dirty="0"/>
          </a:p>
        </p:txBody>
      </p:sp>
      <p:sp>
        <p:nvSpPr>
          <p:cNvPr id="4" name="TextBox 3">
            <a:extLst>
              <a:ext uri="{FF2B5EF4-FFF2-40B4-BE49-F238E27FC236}">
                <a16:creationId xmlns:a16="http://schemas.microsoft.com/office/drawing/2014/main" id="{FAB6D406-07DF-1EB9-B95D-2CE11512782A}"/>
              </a:ext>
            </a:extLst>
          </p:cNvPr>
          <p:cNvSpPr txBox="1"/>
          <p:nvPr/>
        </p:nvSpPr>
        <p:spPr>
          <a:xfrm>
            <a:off x="867474" y="1342076"/>
            <a:ext cx="10241009" cy="923330"/>
          </a:xfrm>
          <a:prstGeom prst="rect">
            <a:avLst/>
          </a:prstGeom>
          <a:noFill/>
        </p:spPr>
        <p:txBody>
          <a:bodyPr wrap="none" rtlCol="0">
            <a:spAutoFit/>
          </a:bodyPr>
          <a:lstStyle/>
          <a:p>
            <a:pPr marL="285750" indent="-285750">
              <a:buFont typeface="Arial" panose="020B0604020202020204" pitchFamily="34" charset="0"/>
              <a:buChar char="•"/>
            </a:pPr>
            <a:r>
              <a:rPr lang="en-US" dirty="0"/>
              <a:t>Authors should report the demographic information together with their published papers and also</a:t>
            </a:r>
          </a:p>
          <a:p>
            <a:r>
              <a:rPr lang="en-US" dirty="0"/>
              <a:t>     the public datasets should be released along with the demographic statistics so that it doesn’t lead to  </a:t>
            </a:r>
          </a:p>
          <a:p>
            <a:r>
              <a:rPr lang="en-US" dirty="0"/>
              <a:t>     developing biased models. </a:t>
            </a:r>
            <a:endParaRPr lang="en-IN" dirty="0"/>
          </a:p>
        </p:txBody>
      </p:sp>
      <p:pic>
        <p:nvPicPr>
          <p:cNvPr id="5" name="Picture 4">
            <a:extLst>
              <a:ext uri="{FF2B5EF4-FFF2-40B4-BE49-F238E27FC236}">
                <a16:creationId xmlns:a16="http://schemas.microsoft.com/office/drawing/2014/main" id="{C9F18569-5C67-8A39-A123-5EA09EEFA15F}"/>
              </a:ext>
            </a:extLst>
          </p:cNvPr>
          <p:cNvPicPr>
            <a:picLocks noChangeAspect="1"/>
          </p:cNvPicPr>
          <p:nvPr/>
        </p:nvPicPr>
        <p:blipFill rotWithShape="1">
          <a:blip r:embed="rId2">
            <a:extLst>
              <a:ext uri="{28A0092B-C50C-407E-A947-70E740481C1C}">
                <a14:useLocalDpi xmlns:a14="http://schemas.microsoft.com/office/drawing/2010/main" val="0"/>
              </a:ext>
            </a:extLst>
          </a:blip>
          <a:srcRect l="5675" t="28988" r="5018" b="19402"/>
          <a:stretch/>
        </p:blipFill>
        <p:spPr>
          <a:xfrm>
            <a:off x="723549" y="2399197"/>
            <a:ext cx="9899330" cy="3380763"/>
          </a:xfrm>
          <a:prstGeom prst="rect">
            <a:avLst/>
          </a:prstGeom>
        </p:spPr>
      </p:pic>
      <p:sp>
        <p:nvSpPr>
          <p:cNvPr id="6" name="TextBox 5">
            <a:extLst>
              <a:ext uri="{FF2B5EF4-FFF2-40B4-BE49-F238E27FC236}">
                <a16:creationId xmlns:a16="http://schemas.microsoft.com/office/drawing/2014/main" id="{0C2512E2-0089-2373-6795-6BB081C45309}"/>
              </a:ext>
            </a:extLst>
          </p:cNvPr>
          <p:cNvSpPr txBox="1"/>
          <p:nvPr/>
        </p:nvSpPr>
        <p:spPr>
          <a:xfrm>
            <a:off x="4236441" y="5981350"/>
            <a:ext cx="7695055" cy="646331"/>
          </a:xfrm>
          <a:prstGeom prst="rect">
            <a:avLst/>
          </a:prstGeom>
          <a:noFill/>
        </p:spPr>
        <p:txBody>
          <a:bodyPr wrap="none" rtlCol="0">
            <a:spAutoFit/>
          </a:bodyPr>
          <a:lstStyle/>
          <a:p>
            <a:r>
              <a:rPr lang="en-US" dirty="0"/>
              <a:t>Reference: </a:t>
            </a:r>
            <a:r>
              <a:rPr lang="en-US" dirty="0">
                <a:hlinkClick r:id="rId3"/>
              </a:rPr>
              <a:t>Risk of Training Diagnostic Algorithms on Data with Demographic Bias</a:t>
            </a:r>
            <a:endParaRPr lang="en-US" dirty="0"/>
          </a:p>
          <a:p>
            <a:endParaRPr lang="en-IN" dirty="0"/>
          </a:p>
        </p:txBody>
      </p:sp>
    </p:spTree>
    <p:extLst>
      <p:ext uri="{BB962C8B-B14F-4D97-AF65-F5344CB8AC3E}">
        <p14:creationId xmlns:p14="http://schemas.microsoft.com/office/powerpoint/2010/main" val="1027308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543536" y="327062"/>
            <a:ext cx="9125126" cy="646331"/>
          </a:xfrm>
          <a:prstGeom prst="rect">
            <a:avLst/>
          </a:prstGeom>
          <a:noFill/>
        </p:spPr>
        <p:txBody>
          <a:bodyPr wrap="square">
            <a:spAutoFit/>
          </a:bodyPr>
          <a:lstStyle/>
          <a:p>
            <a:r>
              <a:rPr lang="en-US" sz="3600" dirty="0"/>
              <a:t>Future Work</a:t>
            </a:r>
            <a:endParaRPr lang="en-IN" sz="3600" dirty="0"/>
          </a:p>
        </p:txBody>
      </p:sp>
      <p:sp>
        <p:nvSpPr>
          <p:cNvPr id="4" name="TextBox 3">
            <a:extLst>
              <a:ext uri="{FF2B5EF4-FFF2-40B4-BE49-F238E27FC236}">
                <a16:creationId xmlns:a16="http://schemas.microsoft.com/office/drawing/2014/main" id="{8D416A65-8EFD-39D9-22E3-90C901A7196F}"/>
              </a:ext>
            </a:extLst>
          </p:cNvPr>
          <p:cNvSpPr txBox="1"/>
          <p:nvPr/>
        </p:nvSpPr>
        <p:spPr>
          <a:xfrm>
            <a:off x="543536" y="1144259"/>
            <a:ext cx="11373376" cy="3970318"/>
          </a:xfrm>
          <a:prstGeom prst="rect">
            <a:avLst/>
          </a:prstGeom>
          <a:noFill/>
        </p:spPr>
        <p:txBody>
          <a:bodyPr wrap="square">
            <a:spAutoFit/>
          </a:bodyPr>
          <a:lstStyle/>
          <a:p>
            <a:br>
              <a:rPr lang="en-US" dirty="0"/>
            </a:br>
            <a:endParaRPr lang="en-US" dirty="0"/>
          </a:p>
          <a:p>
            <a:pPr marL="285750" indent="-285750">
              <a:buFont typeface="Wingdings" panose="05000000000000000000" pitchFamily="2" charset="2"/>
              <a:buChar char="§"/>
            </a:pPr>
            <a:r>
              <a:rPr lang="en-US" dirty="0"/>
              <a:t>Refine mitigation techniques for better balance between fairness and accuracy, potentially through novel data augmentation strategies, alternative oversampling methods, fine-tuning adversarial training, or experimenting with new class balance loss functions and other Bias Mitigation techniques.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Investigate the interplay between different biases and their combined impact on model performance, and validate the effectiveness of mitigation techniques on larger and more diverse datasets to ensure generalizability and applicability in real-world clinical settings.</a:t>
            </a:r>
          </a:p>
          <a:p>
            <a:pPr marL="285750" indent="-285750">
              <a:buFont typeface="Wingdings" panose="05000000000000000000" pitchFamily="2" charset="2"/>
              <a:buChar char="§"/>
            </a:pPr>
            <a:endParaRPr lang="en-US" dirty="0"/>
          </a:p>
          <a:p>
            <a:r>
              <a:rPr lang="en-US" dirty="0"/>
              <a:t>	</a:t>
            </a:r>
          </a:p>
          <a:p>
            <a:endParaRPr lang="en-US" dirty="0"/>
          </a:p>
          <a:p>
            <a:r>
              <a:rPr lang="en-US" dirty="0"/>
              <a:t>    </a:t>
            </a:r>
          </a:p>
          <a:p>
            <a:endParaRPr lang="en-US" dirty="0"/>
          </a:p>
        </p:txBody>
      </p:sp>
    </p:spTree>
    <p:extLst>
      <p:ext uri="{BB962C8B-B14F-4D97-AF65-F5344CB8AC3E}">
        <p14:creationId xmlns:p14="http://schemas.microsoft.com/office/powerpoint/2010/main" val="194325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References</a:t>
            </a:r>
            <a:endParaRPr lang="en-IN" sz="3600" dirty="0"/>
          </a:p>
        </p:txBody>
      </p:sp>
      <p:sp>
        <p:nvSpPr>
          <p:cNvPr id="2" name="TextBox 1">
            <a:extLst>
              <a:ext uri="{FF2B5EF4-FFF2-40B4-BE49-F238E27FC236}">
                <a16:creationId xmlns:a16="http://schemas.microsoft.com/office/drawing/2014/main" id="{722E52BE-32DE-8CB7-C245-84AD77445B45}"/>
              </a:ext>
            </a:extLst>
          </p:cNvPr>
          <p:cNvSpPr txBox="1"/>
          <p:nvPr/>
        </p:nvSpPr>
        <p:spPr>
          <a:xfrm>
            <a:off x="906011" y="1375794"/>
            <a:ext cx="9650014" cy="2585323"/>
          </a:xfrm>
          <a:prstGeom prst="rect">
            <a:avLst/>
          </a:prstGeom>
          <a:noFill/>
        </p:spPr>
        <p:txBody>
          <a:bodyPr wrap="none" rtlCol="0">
            <a:spAutoFit/>
          </a:bodyPr>
          <a:lstStyle/>
          <a:p>
            <a:r>
              <a:rPr lang="en-US" dirty="0">
                <a:hlinkClick r:id="rId2"/>
              </a:rPr>
              <a:t>[1] A Survey of Fairness in Medical Image Analysis: Concepts, Algorithms, Evaluations, and Challenges</a:t>
            </a:r>
            <a:endParaRPr lang="en-US" dirty="0"/>
          </a:p>
          <a:p>
            <a:endParaRPr lang="en-US" dirty="0"/>
          </a:p>
          <a:p>
            <a:r>
              <a:rPr lang="en-US" dirty="0">
                <a:hlinkClick r:id="rId3"/>
              </a:rPr>
              <a:t>[2] Bias Mitigation for Machine Learning Classifiers: A Comprehensive Survey</a:t>
            </a:r>
            <a:endParaRPr lang="en-US" dirty="0"/>
          </a:p>
          <a:p>
            <a:endParaRPr lang="en-US" dirty="0">
              <a:hlinkClick r:id="rId4"/>
            </a:endParaRPr>
          </a:p>
          <a:p>
            <a:r>
              <a:rPr lang="en-US" dirty="0">
                <a:hlinkClick r:id="rId4"/>
              </a:rPr>
              <a:t>[3] Class-Balanced Loss Based on Effective Number of Samples</a:t>
            </a:r>
            <a:endParaRPr lang="en-US" dirty="0"/>
          </a:p>
          <a:p>
            <a:endParaRPr lang="en-US" dirty="0"/>
          </a:p>
          <a:p>
            <a:r>
              <a:rPr lang="en-US" dirty="0">
                <a:hlinkClick r:id="rId5"/>
              </a:rPr>
              <a:t>[4] Risk of Training Diagnostic Algorithms on Data with Demographic Bias</a:t>
            </a:r>
            <a:endParaRPr lang="en-US" dirty="0"/>
          </a:p>
          <a:p>
            <a:endParaRPr lang="en-US" b="1" dirty="0"/>
          </a:p>
          <a:p>
            <a:endParaRPr lang="en-IN" dirty="0"/>
          </a:p>
        </p:txBody>
      </p:sp>
    </p:spTree>
    <p:extLst>
      <p:ext uri="{BB962C8B-B14F-4D97-AF65-F5344CB8AC3E}">
        <p14:creationId xmlns:p14="http://schemas.microsoft.com/office/powerpoint/2010/main" val="2052090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E52BE-32DE-8CB7-C245-84AD77445B45}"/>
              </a:ext>
            </a:extLst>
          </p:cNvPr>
          <p:cNvSpPr txBox="1"/>
          <p:nvPr/>
        </p:nvSpPr>
        <p:spPr>
          <a:xfrm>
            <a:off x="3520326" y="2248249"/>
            <a:ext cx="5151347" cy="1323439"/>
          </a:xfrm>
          <a:prstGeom prst="rect">
            <a:avLst/>
          </a:prstGeom>
          <a:noFill/>
        </p:spPr>
        <p:txBody>
          <a:bodyPr wrap="none" rtlCol="0">
            <a:spAutoFit/>
          </a:bodyPr>
          <a:lstStyle/>
          <a:p>
            <a:r>
              <a:rPr lang="en-US" sz="8000" dirty="0"/>
              <a:t>THANK YOU</a:t>
            </a:r>
            <a:endParaRPr lang="en-IN" sz="8000" dirty="0"/>
          </a:p>
        </p:txBody>
      </p:sp>
    </p:spTree>
    <p:extLst>
      <p:ext uri="{BB962C8B-B14F-4D97-AF65-F5344CB8AC3E}">
        <p14:creationId xmlns:p14="http://schemas.microsoft.com/office/powerpoint/2010/main" val="142833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33012-6FFF-FFC1-659F-42608A8A8167}"/>
              </a:ext>
            </a:extLst>
          </p:cNvPr>
          <p:cNvSpPr txBox="1"/>
          <p:nvPr/>
        </p:nvSpPr>
        <p:spPr>
          <a:xfrm>
            <a:off x="698638" y="293298"/>
            <a:ext cx="6175986" cy="954107"/>
          </a:xfrm>
          <a:prstGeom prst="rect">
            <a:avLst/>
          </a:prstGeom>
          <a:noFill/>
        </p:spPr>
        <p:txBody>
          <a:bodyPr wrap="none" rtlCol="0">
            <a:spAutoFit/>
          </a:bodyPr>
          <a:lstStyle/>
          <a:p>
            <a:endParaRPr lang="en-US" sz="2800" dirty="0"/>
          </a:p>
          <a:p>
            <a:pPr marL="457200" indent="-457200">
              <a:buFont typeface="Arial" panose="020B0604020202020204" pitchFamily="34" charset="0"/>
              <a:buChar char="•"/>
            </a:pPr>
            <a:r>
              <a:rPr lang="en-US" sz="2800" dirty="0"/>
              <a:t>Another example: Gender Bias in NLP </a:t>
            </a:r>
            <a:endParaRPr lang="en-IN" sz="2800" dirty="0"/>
          </a:p>
        </p:txBody>
      </p:sp>
      <p:pic>
        <p:nvPicPr>
          <p:cNvPr id="7" name="Picture 6">
            <a:extLst>
              <a:ext uri="{FF2B5EF4-FFF2-40B4-BE49-F238E27FC236}">
                <a16:creationId xmlns:a16="http://schemas.microsoft.com/office/drawing/2014/main" id="{E704C402-E74D-500E-28E3-74188053AC10}"/>
              </a:ext>
            </a:extLst>
          </p:cNvPr>
          <p:cNvPicPr>
            <a:picLocks noChangeAspect="1"/>
          </p:cNvPicPr>
          <p:nvPr/>
        </p:nvPicPr>
        <p:blipFill rotWithShape="1">
          <a:blip r:embed="rId2">
            <a:extLst>
              <a:ext uri="{28A0092B-C50C-407E-A947-70E740481C1C}">
                <a14:useLocalDpi xmlns:a14="http://schemas.microsoft.com/office/drawing/2010/main" val="0"/>
              </a:ext>
            </a:extLst>
          </a:blip>
          <a:srcRect l="18443" t="21162" r="18917" b="10581"/>
          <a:stretch/>
        </p:blipFill>
        <p:spPr>
          <a:xfrm>
            <a:off x="2114025" y="1140903"/>
            <a:ext cx="6929306" cy="4093827"/>
          </a:xfrm>
          <a:prstGeom prst="rect">
            <a:avLst/>
          </a:prstGeom>
        </p:spPr>
      </p:pic>
      <p:sp>
        <p:nvSpPr>
          <p:cNvPr id="8" name="TextBox 7">
            <a:extLst>
              <a:ext uri="{FF2B5EF4-FFF2-40B4-BE49-F238E27FC236}">
                <a16:creationId xmlns:a16="http://schemas.microsoft.com/office/drawing/2014/main" id="{3E08B54A-3449-028F-FD90-86F1456D87A0}"/>
              </a:ext>
            </a:extLst>
          </p:cNvPr>
          <p:cNvSpPr txBox="1"/>
          <p:nvPr/>
        </p:nvSpPr>
        <p:spPr>
          <a:xfrm>
            <a:off x="3540154" y="5717097"/>
            <a:ext cx="8758107" cy="923330"/>
          </a:xfrm>
          <a:prstGeom prst="rect">
            <a:avLst/>
          </a:prstGeom>
          <a:noFill/>
        </p:spPr>
        <p:txBody>
          <a:bodyPr wrap="square" rtlCol="0">
            <a:spAutoFit/>
          </a:bodyPr>
          <a:lstStyle/>
          <a:p>
            <a:r>
              <a:rPr lang="en-US" dirty="0"/>
              <a:t>Credits: Fairness of machine learning classifiers in medical image analysis: Enzo Ferrante, Research Scientist, Argentina's National Research Council (CONICET)</a:t>
            </a:r>
          </a:p>
          <a:p>
            <a:endParaRPr lang="en-IN" dirty="0"/>
          </a:p>
        </p:txBody>
      </p:sp>
    </p:spTree>
    <p:extLst>
      <p:ext uri="{BB962C8B-B14F-4D97-AF65-F5344CB8AC3E}">
        <p14:creationId xmlns:p14="http://schemas.microsoft.com/office/powerpoint/2010/main" val="49974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33012-6FFF-FFC1-659F-42608A8A8167}"/>
              </a:ext>
            </a:extLst>
          </p:cNvPr>
          <p:cNvSpPr txBox="1"/>
          <p:nvPr/>
        </p:nvSpPr>
        <p:spPr>
          <a:xfrm>
            <a:off x="698638" y="293298"/>
            <a:ext cx="11109131" cy="954107"/>
          </a:xfrm>
          <a:prstGeom prst="rect">
            <a:avLst/>
          </a:prstGeom>
          <a:noFill/>
        </p:spPr>
        <p:txBody>
          <a:bodyPr wrap="none" rtlCol="0">
            <a:spAutoFit/>
          </a:bodyPr>
          <a:lstStyle/>
          <a:p>
            <a:endParaRPr lang="en-US" sz="2800" dirty="0"/>
          </a:p>
          <a:p>
            <a:pPr marL="457200" indent="-457200">
              <a:buFont typeface="Arial" panose="020B0604020202020204" pitchFamily="34" charset="0"/>
              <a:buChar char="•"/>
            </a:pPr>
            <a:r>
              <a:rPr lang="en-US" sz="2800" dirty="0"/>
              <a:t>Another example: Bias in Image Classification (due to feature imbalance)</a:t>
            </a:r>
            <a:endParaRPr lang="en-IN" sz="2800" dirty="0"/>
          </a:p>
        </p:txBody>
      </p:sp>
      <p:pic>
        <p:nvPicPr>
          <p:cNvPr id="6" name="Picture 5">
            <a:extLst>
              <a:ext uri="{FF2B5EF4-FFF2-40B4-BE49-F238E27FC236}">
                <a16:creationId xmlns:a16="http://schemas.microsoft.com/office/drawing/2014/main" id="{DC35A5FD-59C3-AD91-22CC-0033F4AD7184}"/>
              </a:ext>
            </a:extLst>
          </p:cNvPr>
          <p:cNvPicPr>
            <a:picLocks noChangeAspect="1"/>
          </p:cNvPicPr>
          <p:nvPr/>
        </p:nvPicPr>
        <p:blipFill rotWithShape="1">
          <a:blip r:embed="rId2">
            <a:extLst>
              <a:ext uri="{28A0092B-C50C-407E-A947-70E740481C1C}">
                <a14:useLocalDpi xmlns:a14="http://schemas.microsoft.com/office/drawing/2010/main" val="0"/>
              </a:ext>
            </a:extLst>
          </a:blip>
          <a:srcRect l="714" t="22289" r="20306" b="16617"/>
          <a:stretch/>
        </p:blipFill>
        <p:spPr>
          <a:xfrm>
            <a:off x="1328468" y="1673525"/>
            <a:ext cx="8863194" cy="3881886"/>
          </a:xfrm>
          <a:prstGeom prst="rect">
            <a:avLst/>
          </a:prstGeom>
        </p:spPr>
      </p:pic>
      <p:sp>
        <p:nvSpPr>
          <p:cNvPr id="8" name="TextBox 7">
            <a:extLst>
              <a:ext uri="{FF2B5EF4-FFF2-40B4-BE49-F238E27FC236}">
                <a16:creationId xmlns:a16="http://schemas.microsoft.com/office/drawing/2014/main" id="{C85D9BF5-3902-0190-CFAF-62A84C11930B}"/>
              </a:ext>
            </a:extLst>
          </p:cNvPr>
          <p:cNvSpPr txBox="1"/>
          <p:nvPr/>
        </p:nvSpPr>
        <p:spPr>
          <a:xfrm>
            <a:off x="5824057" y="5981531"/>
            <a:ext cx="6885263" cy="369332"/>
          </a:xfrm>
          <a:prstGeom prst="rect">
            <a:avLst/>
          </a:prstGeom>
          <a:noFill/>
        </p:spPr>
        <p:txBody>
          <a:bodyPr wrap="square">
            <a:spAutoFit/>
          </a:bodyPr>
          <a:lstStyle/>
          <a:p>
            <a:r>
              <a:rPr lang="en-US" dirty="0"/>
              <a:t>Credits:  MIT Introduction to Deep Learning 6.S191: </a:t>
            </a:r>
            <a:r>
              <a:rPr lang="en-IN" dirty="0"/>
              <a:t>Ava </a:t>
            </a:r>
            <a:r>
              <a:rPr lang="en-IN" dirty="0" err="1"/>
              <a:t>Soleimany</a:t>
            </a:r>
            <a:endParaRPr lang="en-IN" dirty="0"/>
          </a:p>
        </p:txBody>
      </p:sp>
    </p:spTree>
    <p:extLst>
      <p:ext uri="{BB962C8B-B14F-4D97-AF65-F5344CB8AC3E}">
        <p14:creationId xmlns:p14="http://schemas.microsoft.com/office/powerpoint/2010/main" val="17066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033012-6FFF-FFC1-659F-42608A8A8167}"/>
              </a:ext>
            </a:extLst>
          </p:cNvPr>
          <p:cNvSpPr txBox="1"/>
          <p:nvPr/>
        </p:nvSpPr>
        <p:spPr>
          <a:xfrm>
            <a:off x="698638" y="293298"/>
            <a:ext cx="11190884" cy="954107"/>
          </a:xfrm>
          <a:prstGeom prst="rect">
            <a:avLst/>
          </a:prstGeom>
          <a:noFill/>
        </p:spPr>
        <p:txBody>
          <a:bodyPr wrap="none" rtlCol="0">
            <a:spAutoFit/>
          </a:bodyPr>
          <a:lstStyle/>
          <a:p>
            <a:endParaRPr lang="en-US" sz="2800" dirty="0"/>
          </a:p>
          <a:p>
            <a:pPr marL="457200" indent="-457200">
              <a:buFont typeface="Arial" panose="020B0604020202020204" pitchFamily="34" charset="0"/>
              <a:buChar char="•"/>
            </a:pPr>
            <a:r>
              <a:rPr lang="en-US" sz="2800" dirty="0"/>
              <a:t>Another example: Bias in Image Classification (due to feature imbalance)</a:t>
            </a:r>
            <a:endParaRPr lang="en-IN" sz="2800" dirty="0"/>
          </a:p>
        </p:txBody>
      </p:sp>
      <p:pic>
        <p:nvPicPr>
          <p:cNvPr id="4" name="Picture 3">
            <a:extLst>
              <a:ext uri="{FF2B5EF4-FFF2-40B4-BE49-F238E27FC236}">
                <a16:creationId xmlns:a16="http://schemas.microsoft.com/office/drawing/2014/main" id="{0D2A87B4-7BE2-C474-FC52-E3578B177544}"/>
              </a:ext>
            </a:extLst>
          </p:cNvPr>
          <p:cNvPicPr>
            <a:picLocks noChangeAspect="1"/>
          </p:cNvPicPr>
          <p:nvPr/>
        </p:nvPicPr>
        <p:blipFill rotWithShape="1">
          <a:blip r:embed="rId2">
            <a:extLst>
              <a:ext uri="{28A0092B-C50C-407E-A947-70E740481C1C}">
                <a14:useLocalDpi xmlns:a14="http://schemas.microsoft.com/office/drawing/2010/main" val="0"/>
              </a:ext>
            </a:extLst>
          </a:blip>
          <a:srcRect l="919" t="22516" r="20543" b="16226"/>
          <a:stretch/>
        </p:blipFill>
        <p:spPr>
          <a:xfrm>
            <a:off x="1086928" y="1561381"/>
            <a:ext cx="9428672" cy="4136723"/>
          </a:xfrm>
          <a:prstGeom prst="rect">
            <a:avLst/>
          </a:prstGeom>
        </p:spPr>
      </p:pic>
      <p:sp>
        <p:nvSpPr>
          <p:cNvPr id="7" name="TextBox 6">
            <a:extLst>
              <a:ext uri="{FF2B5EF4-FFF2-40B4-BE49-F238E27FC236}">
                <a16:creationId xmlns:a16="http://schemas.microsoft.com/office/drawing/2014/main" id="{B7D8609E-1402-A870-0CA9-0ECED62125F9}"/>
              </a:ext>
            </a:extLst>
          </p:cNvPr>
          <p:cNvSpPr txBox="1"/>
          <p:nvPr/>
        </p:nvSpPr>
        <p:spPr>
          <a:xfrm>
            <a:off x="5801264" y="5932996"/>
            <a:ext cx="6622831" cy="369332"/>
          </a:xfrm>
          <a:prstGeom prst="rect">
            <a:avLst/>
          </a:prstGeom>
          <a:noFill/>
        </p:spPr>
        <p:txBody>
          <a:bodyPr wrap="square">
            <a:spAutoFit/>
          </a:bodyPr>
          <a:lstStyle/>
          <a:p>
            <a:r>
              <a:rPr lang="en-US" dirty="0"/>
              <a:t>Credits:  MIT Introduction to Deep Learning 6.S191: </a:t>
            </a:r>
            <a:r>
              <a:rPr lang="en-IN" dirty="0"/>
              <a:t>Ava </a:t>
            </a:r>
            <a:r>
              <a:rPr lang="en-IN" dirty="0" err="1"/>
              <a:t>Soleimany</a:t>
            </a:r>
            <a:endParaRPr lang="en-IN" dirty="0"/>
          </a:p>
        </p:txBody>
      </p:sp>
    </p:spTree>
    <p:extLst>
      <p:ext uri="{BB962C8B-B14F-4D97-AF65-F5344CB8AC3E}">
        <p14:creationId xmlns:p14="http://schemas.microsoft.com/office/powerpoint/2010/main" val="126360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6" y="394174"/>
            <a:ext cx="9016070" cy="646331"/>
          </a:xfrm>
          <a:prstGeom prst="rect">
            <a:avLst/>
          </a:prstGeom>
          <a:noFill/>
        </p:spPr>
        <p:txBody>
          <a:bodyPr wrap="square">
            <a:spAutoFit/>
          </a:bodyPr>
          <a:lstStyle/>
          <a:p>
            <a:r>
              <a:rPr lang="en-US" sz="3600" dirty="0"/>
              <a:t>MOTIVATION BEHIND PROJECT SELECTION</a:t>
            </a:r>
            <a:endParaRPr lang="en-IN" sz="3600" dirty="0"/>
          </a:p>
        </p:txBody>
      </p:sp>
      <p:sp>
        <p:nvSpPr>
          <p:cNvPr id="4" name="TextBox 3">
            <a:extLst>
              <a:ext uri="{FF2B5EF4-FFF2-40B4-BE49-F238E27FC236}">
                <a16:creationId xmlns:a16="http://schemas.microsoft.com/office/drawing/2014/main" id="{9444E06B-08C5-B6A3-35E4-5298558C697B}"/>
              </a:ext>
            </a:extLst>
          </p:cNvPr>
          <p:cNvSpPr txBox="1"/>
          <p:nvPr/>
        </p:nvSpPr>
        <p:spPr>
          <a:xfrm>
            <a:off x="656437" y="1434517"/>
            <a:ext cx="10900805" cy="4524315"/>
          </a:xfrm>
          <a:prstGeom prst="rect">
            <a:avLst/>
          </a:prstGeom>
          <a:noFill/>
        </p:spPr>
        <p:txBody>
          <a:bodyPr wrap="none" rtlCol="0">
            <a:spAutoFit/>
          </a:bodyPr>
          <a:lstStyle/>
          <a:p>
            <a:pPr marL="285750" indent="-285750">
              <a:buFont typeface="Arial" panose="020B0604020202020204" pitchFamily="34" charset="0"/>
              <a:buChar char="•"/>
            </a:pPr>
            <a:r>
              <a:rPr lang="en-US" sz="2400" dirty="0"/>
              <a:t>By the previous examples, we can say that the bias in AI models is a serious concern</a:t>
            </a:r>
          </a:p>
          <a:p>
            <a:r>
              <a:rPr lang="en-US" sz="2400" dirty="0"/>
              <a:t>    and they need to be addressed.</a:t>
            </a:r>
          </a:p>
          <a:p>
            <a:endParaRPr lang="en-IN" sz="2400" dirty="0"/>
          </a:p>
          <a:p>
            <a:pPr marL="342900" indent="-342900">
              <a:buFont typeface="Arial" panose="020B0604020202020204" pitchFamily="34" charset="0"/>
              <a:buChar char="•"/>
            </a:pPr>
            <a:r>
              <a:rPr lang="en-US" sz="2400" dirty="0"/>
              <a:t>Especially in medical domain, as it may cost the life of a patient as a result of</a:t>
            </a:r>
          </a:p>
          <a:p>
            <a:r>
              <a:rPr lang="en-US" sz="2400" dirty="0"/>
              <a:t>     incorrect diagnosis due to biased models.</a:t>
            </a:r>
          </a:p>
          <a:p>
            <a:endParaRPr lang="en-US" sz="2400" dirty="0"/>
          </a:p>
          <a:p>
            <a:endParaRPr lang="en-US" sz="2400" dirty="0"/>
          </a:p>
          <a:p>
            <a:r>
              <a:rPr lang="en-US" sz="2400" dirty="0"/>
              <a:t>Hence there is a need for “Fairness” of classification models which justifies the</a:t>
            </a:r>
          </a:p>
          <a:p>
            <a:r>
              <a:rPr lang="en-US" sz="2400" dirty="0"/>
              <a:t>title of our project “Fair Skin </a:t>
            </a:r>
            <a:r>
              <a:rPr lang="en-US" sz="2400"/>
              <a:t>Lesion Classification”. </a:t>
            </a:r>
            <a:endParaRPr lang="en-US" sz="2400" dirty="0"/>
          </a:p>
          <a:p>
            <a:endParaRPr lang="en-US" sz="2400" dirty="0"/>
          </a:p>
          <a:p>
            <a:r>
              <a:rPr lang="en-US" sz="2400" dirty="0"/>
              <a:t>Here we define Fairness as both algorithmic fairness (in context of demographic data) </a:t>
            </a:r>
          </a:p>
          <a:p>
            <a:r>
              <a:rPr lang="en-US" sz="2400" dirty="0"/>
              <a:t>as well as in the context of imbalances (class, features).</a:t>
            </a:r>
          </a:p>
        </p:txBody>
      </p:sp>
    </p:spTree>
    <p:extLst>
      <p:ext uri="{BB962C8B-B14F-4D97-AF65-F5344CB8AC3E}">
        <p14:creationId xmlns:p14="http://schemas.microsoft.com/office/powerpoint/2010/main" val="459671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315352" y="385311"/>
            <a:ext cx="9259351" cy="646331"/>
          </a:xfrm>
          <a:prstGeom prst="rect">
            <a:avLst/>
          </a:prstGeom>
          <a:noFill/>
        </p:spPr>
        <p:txBody>
          <a:bodyPr wrap="square">
            <a:spAutoFit/>
          </a:bodyPr>
          <a:lstStyle/>
          <a:p>
            <a:r>
              <a:rPr lang="en-US" sz="3600" dirty="0"/>
              <a:t>PROJECT PROPOSAL IN TWO PHASES:</a:t>
            </a:r>
            <a:endParaRPr lang="en-IN" sz="3600" dirty="0"/>
          </a:p>
        </p:txBody>
      </p:sp>
      <p:sp>
        <p:nvSpPr>
          <p:cNvPr id="4" name="TextBox 3">
            <a:extLst>
              <a:ext uri="{FF2B5EF4-FFF2-40B4-BE49-F238E27FC236}">
                <a16:creationId xmlns:a16="http://schemas.microsoft.com/office/drawing/2014/main" id="{9444E06B-08C5-B6A3-35E4-5298558C697B}"/>
              </a:ext>
            </a:extLst>
          </p:cNvPr>
          <p:cNvSpPr txBox="1"/>
          <p:nvPr/>
        </p:nvSpPr>
        <p:spPr>
          <a:xfrm>
            <a:off x="539059" y="1526559"/>
            <a:ext cx="10087377"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t>Phase I:  Investigating Bias in classification models for this particular task.</a:t>
            </a:r>
          </a:p>
          <a:p>
            <a:endParaRPr lang="en-IN" sz="2400" dirty="0"/>
          </a:p>
          <a:p>
            <a:pPr marL="342900" indent="-342900">
              <a:buFont typeface="Arial" panose="020B0604020202020204" pitchFamily="34" charset="0"/>
              <a:buChar char="•"/>
            </a:pPr>
            <a:r>
              <a:rPr lang="en-US" sz="2400" dirty="0"/>
              <a:t>Phase II: Employing various Bias Mitigation techniques and evaluating their</a:t>
            </a:r>
          </a:p>
          <a:p>
            <a:pPr lvl="3"/>
            <a:r>
              <a:rPr lang="en-US" sz="2400" dirty="0"/>
              <a:t>effect on model performance by ensuring </a:t>
            </a:r>
            <a:r>
              <a:rPr lang="en-US" sz="2400" i="1" dirty="0"/>
              <a:t>fairness</a:t>
            </a:r>
            <a:r>
              <a:rPr lang="en-US" sz="2400" dirty="0"/>
              <a:t> using </a:t>
            </a:r>
          </a:p>
          <a:p>
            <a:pPr lvl="3"/>
            <a:r>
              <a:rPr lang="en-US" sz="2400" dirty="0"/>
              <a:t>demographic parity check.</a:t>
            </a:r>
          </a:p>
          <a:p>
            <a:pPr lvl="3"/>
            <a:r>
              <a:rPr lang="en-US" sz="2400" dirty="0"/>
              <a:t>(</a:t>
            </a:r>
            <a:r>
              <a:rPr lang="en-US" sz="2400" dirty="0" err="1"/>
              <a:t>i</a:t>
            </a:r>
            <a:r>
              <a:rPr lang="en-US" sz="2400" dirty="0"/>
              <a:t>-e, performance of models among different sub-groups).</a:t>
            </a:r>
          </a:p>
        </p:txBody>
      </p:sp>
    </p:spTree>
    <p:extLst>
      <p:ext uri="{BB962C8B-B14F-4D97-AF65-F5344CB8AC3E}">
        <p14:creationId xmlns:p14="http://schemas.microsoft.com/office/powerpoint/2010/main" val="320066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56437" y="394174"/>
            <a:ext cx="9125126" cy="646331"/>
          </a:xfrm>
          <a:prstGeom prst="rect">
            <a:avLst/>
          </a:prstGeom>
          <a:noFill/>
        </p:spPr>
        <p:txBody>
          <a:bodyPr wrap="square">
            <a:spAutoFit/>
          </a:bodyPr>
          <a:lstStyle/>
          <a:p>
            <a:r>
              <a:rPr lang="en-US" sz="3600" dirty="0"/>
              <a:t>DATASET:</a:t>
            </a:r>
            <a:endParaRPr lang="en-IN" sz="3600" dirty="0"/>
          </a:p>
        </p:txBody>
      </p:sp>
      <p:sp>
        <p:nvSpPr>
          <p:cNvPr id="2" name="TextBox 1">
            <a:extLst>
              <a:ext uri="{FF2B5EF4-FFF2-40B4-BE49-F238E27FC236}">
                <a16:creationId xmlns:a16="http://schemas.microsoft.com/office/drawing/2014/main" id="{8CE3B2F2-0CDF-9DA2-9B19-8DC6D65EDBA0}"/>
              </a:ext>
            </a:extLst>
          </p:cNvPr>
          <p:cNvSpPr txBox="1"/>
          <p:nvPr/>
        </p:nvSpPr>
        <p:spPr>
          <a:xfrm>
            <a:off x="845706" y="1267528"/>
            <a:ext cx="10555710" cy="4524315"/>
          </a:xfrm>
          <a:prstGeom prst="rect">
            <a:avLst/>
          </a:prstGeom>
          <a:noFill/>
        </p:spPr>
        <p:txBody>
          <a:bodyPr wrap="none" rtlCol="0">
            <a:spAutoFit/>
          </a:bodyPr>
          <a:lstStyle/>
          <a:p>
            <a:pPr marL="285750" indent="-285750">
              <a:buFont typeface="Arial" panose="020B0604020202020204" pitchFamily="34" charset="0"/>
              <a:buChar char="•"/>
            </a:pPr>
            <a:r>
              <a:rPr lang="en-US" b="1" i="0" dirty="0">
                <a:effectLst/>
                <a:latin typeface="-apple-system"/>
              </a:rPr>
              <a:t>Lesions </a:t>
            </a:r>
            <a:r>
              <a:rPr lang="en-US" b="0" i="0" dirty="0">
                <a:effectLst/>
                <a:latin typeface="-apple-system"/>
              </a:rPr>
              <a:t>are abnormal changes in the structure or function of tissues or organs in the body through</a:t>
            </a:r>
          </a:p>
          <a:p>
            <a:r>
              <a:rPr lang="en-US" b="0" i="0" dirty="0">
                <a:effectLst/>
                <a:latin typeface="-apple-system"/>
              </a:rPr>
              <a:t>     injury, infection, inflammation, </a:t>
            </a:r>
            <a:r>
              <a:rPr lang="en-US" b="0" i="0" dirty="0" err="1">
                <a:effectLst/>
                <a:latin typeface="-apple-system"/>
              </a:rPr>
              <a:t>tumour</a:t>
            </a:r>
            <a:r>
              <a:rPr lang="en-US" dirty="0">
                <a:latin typeface="-apple-system"/>
              </a:rPr>
              <a:t>, etc.</a:t>
            </a:r>
          </a:p>
          <a:p>
            <a:endParaRPr lang="en-US" dirty="0">
              <a:latin typeface="-apple-system"/>
            </a:endParaRPr>
          </a:p>
          <a:p>
            <a:pPr marL="285750" indent="-285750">
              <a:buFont typeface="Arial" panose="020B0604020202020204" pitchFamily="34" charset="0"/>
              <a:buChar char="•"/>
            </a:pPr>
            <a:r>
              <a:rPr lang="en-US" b="0" i="0" dirty="0">
                <a:effectLst/>
                <a:latin typeface="Söhne"/>
              </a:rPr>
              <a:t>The ISIC (</a:t>
            </a:r>
            <a:r>
              <a:rPr lang="en-IN" b="0" i="0" dirty="0">
                <a:effectLst/>
                <a:latin typeface="Söhne"/>
              </a:rPr>
              <a:t>International Skin Imaging Collaboration,</a:t>
            </a:r>
            <a:r>
              <a:rPr lang="en-US" b="0" i="0" dirty="0">
                <a:effectLst/>
                <a:latin typeface="Söhne"/>
              </a:rPr>
              <a:t>) 2018 challenge used the HAM10000 dataset</a:t>
            </a:r>
          </a:p>
          <a:p>
            <a:r>
              <a:rPr lang="en-US" dirty="0">
                <a:latin typeface="Söhne"/>
              </a:rPr>
              <a:t>      </a:t>
            </a:r>
            <a:r>
              <a:rPr lang="en-US" b="0" i="0" dirty="0">
                <a:effectLst/>
                <a:latin typeface="Söhne"/>
              </a:rPr>
              <a:t>which was released by researchers associated with the </a:t>
            </a:r>
            <a:r>
              <a:rPr lang="en-US" b="0" i="1" dirty="0">
                <a:effectLst/>
                <a:latin typeface="Söhne"/>
              </a:rPr>
              <a:t>Department of Dermatology</a:t>
            </a:r>
          </a:p>
          <a:p>
            <a:r>
              <a:rPr lang="en-US" i="1" dirty="0">
                <a:latin typeface="Söhne"/>
              </a:rPr>
              <a:t>     </a:t>
            </a:r>
            <a:r>
              <a:rPr lang="en-US" b="0" i="1" dirty="0">
                <a:effectLst/>
                <a:latin typeface="Söhne"/>
              </a:rPr>
              <a:t> at the Medical University of Vienna, Austria.</a:t>
            </a:r>
          </a:p>
          <a:p>
            <a:endParaRPr lang="en-US" i="1" dirty="0">
              <a:latin typeface="Söhne"/>
            </a:endParaRPr>
          </a:p>
          <a:p>
            <a:pPr marL="285750" indent="-285750">
              <a:buFont typeface="Arial" panose="020B0604020202020204" pitchFamily="34" charset="0"/>
              <a:buChar char="•"/>
            </a:pPr>
            <a:r>
              <a:rPr lang="en-US" b="0" i="0" dirty="0">
                <a:effectLst/>
                <a:latin typeface="Söhne"/>
              </a:rPr>
              <a:t>The goal of the competition was to determine whether machine learning algorithms could achieve </a:t>
            </a:r>
          </a:p>
          <a:p>
            <a:r>
              <a:rPr lang="en-US" b="0" i="0" dirty="0">
                <a:effectLst/>
                <a:latin typeface="Söhne"/>
              </a:rPr>
              <a:t>      similar or better performance than human experts in this task</a:t>
            </a:r>
            <a:r>
              <a:rPr lang="en-US" b="0" i="0" dirty="0">
                <a:solidFill>
                  <a:srgbClr val="D1D5DB"/>
                </a:solidFill>
                <a:effectLst/>
                <a:latin typeface="Söhne"/>
              </a:rPr>
              <a:t>.</a:t>
            </a:r>
          </a:p>
          <a:p>
            <a:endParaRPr lang="en-US" dirty="0">
              <a:solidFill>
                <a:srgbClr val="D1D5DB"/>
              </a:solidFill>
              <a:latin typeface="Söhne"/>
            </a:endParaRPr>
          </a:p>
          <a:p>
            <a:pPr marL="285750" indent="-285750">
              <a:buFont typeface="Arial" panose="020B0604020202020204" pitchFamily="34" charset="0"/>
              <a:buChar char="•"/>
            </a:pPr>
            <a:r>
              <a:rPr lang="en-US" b="0" i="0" dirty="0">
                <a:effectLst/>
                <a:latin typeface="Söhne"/>
              </a:rPr>
              <a:t>It was aimed to promote the development of automated systems for skin lesion diagnosis and classification.</a:t>
            </a:r>
          </a:p>
          <a:p>
            <a:endParaRPr lang="en-US" dirty="0">
              <a:latin typeface="Söhne"/>
            </a:endParaRPr>
          </a:p>
          <a:p>
            <a:pPr marL="285750" indent="-285750">
              <a:buFont typeface="Arial" panose="020B0604020202020204" pitchFamily="34" charset="0"/>
              <a:buChar char="•"/>
            </a:pPr>
            <a:r>
              <a:rPr lang="en-US" b="0" i="0" dirty="0">
                <a:effectLst/>
                <a:latin typeface="Söhne"/>
              </a:rPr>
              <a:t>Specifications of Dataset: </a:t>
            </a:r>
          </a:p>
          <a:p>
            <a:pPr marL="742950" lvl="1" indent="-285750">
              <a:buFont typeface="Wingdings" panose="05000000000000000000" pitchFamily="2" charset="2"/>
              <a:buChar char="§"/>
            </a:pPr>
            <a:r>
              <a:rPr lang="en-IN" dirty="0"/>
              <a:t>Size</a:t>
            </a:r>
            <a:r>
              <a:rPr lang="en-IN" i="1" dirty="0"/>
              <a:t> :  </a:t>
            </a:r>
            <a:r>
              <a:rPr lang="en-IN" dirty="0"/>
              <a:t>~2.57 GB</a:t>
            </a:r>
          </a:p>
          <a:p>
            <a:pPr marL="742950" lvl="1" indent="-285750">
              <a:buFont typeface="Wingdings" panose="05000000000000000000" pitchFamily="2" charset="2"/>
              <a:buChar char="§"/>
            </a:pPr>
            <a:r>
              <a:rPr lang="en-IN" dirty="0"/>
              <a:t>Images: 10,015</a:t>
            </a:r>
          </a:p>
          <a:p>
            <a:pPr marL="742950" lvl="1" indent="-285750">
              <a:buFont typeface="Wingdings" panose="05000000000000000000" pitchFamily="2" charset="2"/>
              <a:buChar char="§"/>
            </a:pPr>
            <a:r>
              <a:rPr lang="en-IN" dirty="0"/>
              <a:t>Meta-data is provided ( including demographic data like age, gender, etc)</a:t>
            </a:r>
          </a:p>
        </p:txBody>
      </p:sp>
    </p:spTree>
    <p:extLst>
      <p:ext uri="{BB962C8B-B14F-4D97-AF65-F5344CB8AC3E}">
        <p14:creationId xmlns:p14="http://schemas.microsoft.com/office/powerpoint/2010/main" val="173716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0600B-1844-CF0A-6D52-A1AB9633A272}"/>
              </a:ext>
            </a:extLst>
          </p:cNvPr>
          <p:cNvSpPr txBox="1"/>
          <p:nvPr/>
        </p:nvSpPr>
        <p:spPr>
          <a:xfrm>
            <a:off x="631270" y="385785"/>
            <a:ext cx="9125126" cy="646331"/>
          </a:xfrm>
          <a:prstGeom prst="rect">
            <a:avLst/>
          </a:prstGeom>
          <a:noFill/>
        </p:spPr>
        <p:txBody>
          <a:bodyPr wrap="square">
            <a:spAutoFit/>
          </a:bodyPr>
          <a:lstStyle/>
          <a:p>
            <a:r>
              <a:rPr lang="en-US" sz="3600" dirty="0"/>
              <a:t>Sample Images from Dataset:</a:t>
            </a:r>
            <a:endParaRPr lang="en-IN" sz="3600" dirty="0"/>
          </a:p>
        </p:txBody>
      </p:sp>
      <p:sp>
        <p:nvSpPr>
          <p:cNvPr id="2" name="TextBox 1">
            <a:extLst>
              <a:ext uri="{FF2B5EF4-FFF2-40B4-BE49-F238E27FC236}">
                <a16:creationId xmlns:a16="http://schemas.microsoft.com/office/drawing/2014/main" id="{8CE3B2F2-0CDF-9DA2-9B19-8DC6D65EDBA0}"/>
              </a:ext>
            </a:extLst>
          </p:cNvPr>
          <p:cNvSpPr txBox="1"/>
          <p:nvPr/>
        </p:nvSpPr>
        <p:spPr>
          <a:xfrm>
            <a:off x="964734" y="1359805"/>
            <a:ext cx="9898544" cy="646331"/>
          </a:xfrm>
          <a:prstGeom prst="rect">
            <a:avLst/>
          </a:prstGeom>
          <a:noFill/>
        </p:spPr>
        <p:txBody>
          <a:bodyPr wrap="none" rtlCol="0">
            <a:spAutoFit/>
          </a:bodyPr>
          <a:lstStyle/>
          <a:p>
            <a:pPr marL="285750" indent="-285750">
              <a:buFont typeface="Arial" panose="020B0604020202020204" pitchFamily="34" charset="0"/>
              <a:buChar char="•"/>
            </a:pPr>
            <a:r>
              <a:rPr lang="en-US" b="1" i="0" dirty="0">
                <a:effectLst/>
                <a:latin typeface="-apple-system"/>
              </a:rPr>
              <a:t>Task:</a:t>
            </a:r>
            <a:r>
              <a:rPr lang="en-IN" b="1" i="1" dirty="0">
                <a:effectLst/>
                <a:latin typeface="-apple-system"/>
              </a:rPr>
              <a:t>  </a:t>
            </a:r>
            <a:r>
              <a:rPr lang="en-IN" dirty="0">
                <a:effectLst/>
                <a:latin typeface="-apple-system"/>
              </a:rPr>
              <a:t>Multi-class (7) classification problem.</a:t>
            </a:r>
          </a:p>
          <a:p>
            <a:r>
              <a:rPr lang="en-IN" dirty="0">
                <a:latin typeface="-apple-system"/>
              </a:rPr>
              <a:t>   	        Given an Image of Skin lesion, We need to predict the skin lesion type (class) for the diagnosis.</a:t>
            </a:r>
            <a:endParaRPr lang="en-US" dirty="0">
              <a:effectLst/>
              <a:latin typeface="-apple-system"/>
            </a:endParaRPr>
          </a:p>
        </p:txBody>
      </p:sp>
      <p:pic>
        <p:nvPicPr>
          <p:cNvPr id="5" name="Picture 4">
            <a:extLst>
              <a:ext uri="{FF2B5EF4-FFF2-40B4-BE49-F238E27FC236}">
                <a16:creationId xmlns:a16="http://schemas.microsoft.com/office/drawing/2014/main" id="{5E68144E-B62A-81C0-FB1D-EDBECB30E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23367" y="-961903"/>
            <a:ext cx="1709665" cy="8301121"/>
          </a:xfrm>
          <a:prstGeom prst="rect">
            <a:avLst/>
          </a:prstGeom>
        </p:spPr>
      </p:pic>
      <p:sp>
        <p:nvSpPr>
          <p:cNvPr id="6" name="TextBox 5">
            <a:extLst>
              <a:ext uri="{FF2B5EF4-FFF2-40B4-BE49-F238E27FC236}">
                <a16:creationId xmlns:a16="http://schemas.microsoft.com/office/drawing/2014/main" id="{4424181B-9D2C-00CA-4801-BC5EE1BD6985}"/>
              </a:ext>
            </a:extLst>
          </p:cNvPr>
          <p:cNvSpPr txBox="1"/>
          <p:nvPr/>
        </p:nvSpPr>
        <p:spPr>
          <a:xfrm>
            <a:off x="964734" y="4574810"/>
            <a:ext cx="5992218" cy="369332"/>
          </a:xfrm>
          <a:prstGeom prst="rect">
            <a:avLst/>
          </a:prstGeom>
          <a:noFill/>
        </p:spPr>
        <p:txBody>
          <a:bodyPr wrap="none" rtlCol="0">
            <a:spAutoFit/>
          </a:bodyPr>
          <a:lstStyle/>
          <a:p>
            <a:pPr marL="285750" indent="-285750">
              <a:buFont typeface="Arial" panose="020B0604020202020204" pitchFamily="34" charset="0"/>
              <a:buChar char="•"/>
            </a:pPr>
            <a:r>
              <a:rPr lang="en-IN" b="0" i="0" dirty="0">
                <a:effectLst/>
                <a:latin typeface="Söhne"/>
              </a:rPr>
              <a:t>These are</a:t>
            </a:r>
            <a:r>
              <a:rPr lang="en-IN" b="0" i="1" dirty="0">
                <a:effectLst/>
                <a:latin typeface="Söhne"/>
              </a:rPr>
              <a:t> </a:t>
            </a:r>
            <a:r>
              <a:rPr lang="en-IN" b="0" i="1" dirty="0" err="1">
                <a:effectLst/>
                <a:latin typeface="Söhne"/>
              </a:rPr>
              <a:t>dermatoscopic</a:t>
            </a:r>
            <a:r>
              <a:rPr lang="en-IN" b="0" i="1" dirty="0">
                <a:effectLst/>
                <a:latin typeface="Söhne"/>
              </a:rPr>
              <a:t> </a:t>
            </a:r>
            <a:r>
              <a:rPr lang="en-IN" b="0" i="0" dirty="0">
                <a:effectLst/>
                <a:latin typeface="Söhne"/>
              </a:rPr>
              <a:t>images taken by a </a:t>
            </a:r>
            <a:r>
              <a:rPr lang="en-IN" b="0" i="0" dirty="0" err="1">
                <a:effectLst/>
                <a:latin typeface="Söhne"/>
              </a:rPr>
              <a:t>dermatoscope</a:t>
            </a:r>
            <a:r>
              <a:rPr lang="en-IN" b="0" i="0" dirty="0">
                <a:effectLst/>
                <a:latin typeface="Söhne"/>
              </a:rPr>
              <a:t>. </a:t>
            </a:r>
            <a:endParaRPr lang="en-IN" dirty="0"/>
          </a:p>
        </p:txBody>
      </p:sp>
      <p:pic>
        <p:nvPicPr>
          <p:cNvPr id="8" name="Picture 7">
            <a:extLst>
              <a:ext uri="{FF2B5EF4-FFF2-40B4-BE49-F238E27FC236}">
                <a16:creationId xmlns:a16="http://schemas.microsoft.com/office/drawing/2014/main" id="{BFA04344-64D7-2DD7-BFC1-0D913ED6F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843" y="4574810"/>
            <a:ext cx="2363217" cy="1409723"/>
          </a:xfrm>
          <a:prstGeom prst="rect">
            <a:avLst/>
          </a:prstGeom>
        </p:spPr>
      </p:pic>
    </p:spTree>
    <p:extLst>
      <p:ext uri="{BB962C8B-B14F-4D97-AF65-F5344CB8AC3E}">
        <p14:creationId xmlns:p14="http://schemas.microsoft.com/office/powerpoint/2010/main" val="186521144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3208</TotalTime>
  <Words>1596</Words>
  <Application>Microsoft Office PowerPoint</Application>
  <PresentationFormat>Widescreen</PresentationFormat>
  <Paragraphs>174</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-apple-system</vt:lpstr>
      <vt:lpstr>Arial</vt:lpstr>
      <vt:lpstr>Calibri</vt:lpstr>
      <vt:lpstr>Calibri Light</vt:lpstr>
      <vt:lpstr>Lucida Grande</vt:lpstr>
      <vt:lpstr>Söhne</vt:lpstr>
      <vt:lpstr>Wingdings</vt:lpstr>
      <vt:lpstr>Retrospect</vt:lpstr>
      <vt:lpstr>Fair Skin Lesion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 Skin Lesion Classification</dc:title>
  <dc:creator>kedarnath p</dc:creator>
  <cp:lastModifiedBy>kedarnath p</cp:lastModifiedBy>
  <cp:revision>304</cp:revision>
  <dcterms:created xsi:type="dcterms:W3CDTF">2023-03-21T17:05:46Z</dcterms:created>
  <dcterms:modified xsi:type="dcterms:W3CDTF">2023-05-02T05:45:26Z</dcterms:modified>
</cp:coreProperties>
</file>